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31" r:id="rId2"/>
    <p:sldId id="433" r:id="rId3"/>
    <p:sldId id="513" r:id="rId4"/>
    <p:sldId id="512" r:id="rId5"/>
    <p:sldId id="722" r:id="rId6"/>
    <p:sldId id="309" r:id="rId7"/>
    <p:sldId id="828" r:id="rId8"/>
    <p:sldId id="706" r:id="rId9"/>
    <p:sldId id="536" r:id="rId10"/>
    <p:sldId id="527" r:id="rId11"/>
    <p:sldId id="526" r:id="rId12"/>
    <p:sldId id="538" r:id="rId13"/>
    <p:sldId id="528" r:id="rId14"/>
    <p:sldId id="537" r:id="rId15"/>
    <p:sldId id="702" r:id="rId16"/>
    <p:sldId id="529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ve Nakache" userId="2e5fe67a-9906-4435-84c7-95212a995716" providerId="ADAL" clId="{93BD33A7-293B-4EE2-B4CC-443085D0A982}"/>
    <pc:docChg chg="addSld delSld modSld sldOrd">
      <pc:chgData name="Herve Nakache" userId="2e5fe67a-9906-4435-84c7-95212a995716" providerId="ADAL" clId="{93BD33A7-293B-4EE2-B4CC-443085D0A982}" dt="2026-09-27T11:13:21.593" v="3" actId="47"/>
      <pc:docMkLst>
        <pc:docMk/>
      </pc:docMkLst>
      <pc:sldChg chg="new del ord">
        <pc:chgData name="Herve Nakache" userId="2e5fe67a-9906-4435-84c7-95212a995716" providerId="ADAL" clId="{93BD33A7-293B-4EE2-B4CC-443085D0A982}" dt="2026-09-27T11:13:21.593" v="3" actId="47"/>
        <pc:sldMkLst>
          <pc:docMk/>
          <pc:sldMk cId="3478974509" sldId="82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449E6-22FC-4710-991B-CC0A8D86D39B}" type="datetime1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35D54-0C4E-4F8D-B56A-2CF800D9335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95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98BAF-7893-444F-808E-1ACEFA3C170D}" type="datetime1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5649D-0B36-4DD1-B7C9-E210BC594A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6256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DF121-2863-467F-8962-223F75470A03}" type="datetime1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CF426B-FFAD-459E-AADA-9FAE007CF9E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881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8D671-31DB-490B-BED7-3B9D701B64CD}" type="datetime1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B249E-62CE-48F6-A4EF-8605152B268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8242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C298B-6181-4795-8817-90B28EA3F2BF}" type="datetime1">
              <a:rPr lang="fr-FR" smtClean="0"/>
              <a:t>27/09/2026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7F906-8011-4CF1-829D-B2BD6C1A4F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112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90FE1-3B2C-44F8-AE11-767F8703660A}" type="datetime1">
              <a:rPr lang="fr-FR" smtClean="0"/>
              <a:t>27/09/2026</a:t>
            </a:fld>
            <a:endParaRPr 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117248-2370-40EE-A291-186CF6C534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371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97BB2-4086-4C72-93DA-874A0AC3A150}" type="datetime1">
              <a:rPr lang="fr-FR" smtClean="0"/>
              <a:t>27/09/2026</a:t>
            </a:fld>
            <a:endParaRPr 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56C3CB-5813-4EF0-A125-42F0328E54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6414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B1D24-B094-4AAF-B1D0-22B7B55449DC}" type="datetime1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92F68-843F-45D2-A4D2-713B24EEDD8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071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B82B3-FC99-41FC-806A-0267CA543BA2}" type="datetime1">
              <a:rPr lang="fr-FR" smtClean="0"/>
              <a:t>27/09/2026</a:t>
            </a:fld>
            <a:endParaRPr 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2F052-5699-454F-8E03-CB1C4C39D4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16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F7605B-BBEE-4A7C-8C6C-3D2CE8EAA4C9}" type="datetime1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CA457-3CEA-4FD7-BA1E-48EC91725F4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317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B2DEB-72E2-4211-8F5D-17EB7D062B17}" type="datetime1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584FF-E490-4F8D-9023-DC866313917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624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 style du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53FBEA1-360E-4275-B030-4710FBAC4D34}" type="datetime1">
              <a:rPr lang="fr-FR" smtClean="0"/>
              <a:t>27/09/2026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7CF4364-7202-48BF-8222-3ED454FD244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230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6C3CB-5813-4EF0-A125-42F0328E5449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263352" y="332656"/>
            <a:ext cx="1094521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Loi de </a:t>
            </a:r>
            <a:r>
              <a:rPr lang="fr-FR" sz="2800" b="1" i="1" dirty="0">
                <a:solidFill>
                  <a:srgbClr val="00B0F0"/>
                </a:solidFill>
                <a:latin typeface="+mn-lt"/>
              </a:rPr>
              <a:t>Boyle et Mariotte</a:t>
            </a:r>
            <a:r>
              <a:rPr lang="fr-FR" sz="2800" b="1" dirty="0">
                <a:solidFill>
                  <a:srgbClr val="00B0F0"/>
                </a:solidFill>
                <a:latin typeface="+mn-lt"/>
              </a:rPr>
              <a:t> :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P1 × V1 = P2 × V2</a:t>
            </a:r>
          </a:p>
          <a:p>
            <a:r>
              <a:rPr lang="fr-FR" sz="2800" b="1" dirty="0">
                <a:solidFill>
                  <a:srgbClr val="002060"/>
                </a:solidFill>
                <a:latin typeface="+mn-lt"/>
              </a:rPr>
              <a:t>						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 x V = (P +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P) x (V +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Symbol" panose="05050102010706020507" pitchFamily="18" charset="2"/>
              </a:rPr>
              <a:t>D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V)</a:t>
            </a: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Thermodynamique</a:t>
            </a:r>
          </a:p>
          <a:p>
            <a:endParaRPr lang="fr-FR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Loi de Conservation de la Quantité de Matière, </a:t>
            </a:r>
            <a:r>
              <a:rPr lang="fr-FR" sz="2400" b="1" i="1" dirty="0">
                <a:solidFill>
                  <a:srgbClr val="002060"/>
                </a:solidFill>
                <a:latin typeface="+mn-lt"/>
              </a:rPr>
              <a:t>Guillaume Amontons</a:t>
            </a:r>
          </a:p>
          <a:p>
            <a:r>
              <a:rPr lang="fr-FR" sz="2400" b="1" dirty="0">
                <a:solidFill>
                  <a:srgbClr val="0070C0"/>
                </a:solidFill>
                <a:latin typeface="+mn-lt"/>
              </a:rPr>
              <a:t>		</a:t>
            </a:r>
            <a:r>
              <a:rPr lang="fr-FR" sz="2400" b="1" dirty="0">
                <a:solidFill>
                  <a:srgbClr val="00B0F0"/>
                </a:solidFill>
                <a:latin typeface="+mn-lt"/>
              </a:rPr>
              <a:t>à température Constante + à basses Pressions</a:t>
            </a:r>
          </a:p>
          <a:p>
            <a:r>
              <a:rPr lang="fr-FR" sz="2400" b="1" i="1" dirty="0">
                <a:solidFill>
                  <a:srgbClr val="00B0F0"/>
                </a:solidFill>
              </a:rPr>
              <a:t>dit : </a:t>
            </a:r>
            <a:r>
              <a:rPr lang="fr-FR" sz="2400" b="1" dirty="0">
                <a:solidFill>
                  <a:srgbClr val="00B0F0"/>
                </a:solidFill>
              </a:rPr>
              <a:t>PV = Constante</a:t>
            </a:r>
            <a:endParaRPr lang="fr-FR" sz="24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2628" y="3494029"/>
            <a:ext cx="4329683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3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Pléthysmographie:</a:t>
            </a:r>
          </a:p>
          <a:p>
            <a:r>
              <a:rPr lang="fr-FR" sz="3600" b="1" dirty="0">
                <a:solidFill>
                  <a:srgbClr val="0070C0"/>
                </a:solidFill>
                <a:latin typeface="+mn-lt"/>
              </a:rPr>
              <a:t>	</a:t>
            </a:r>
            <a:r>
              <a:rPr lang="fr-FR" sz="3600" b="1" dirty="0">
                <a:solidFill>
                  <a:srgbClr val="00B0F0"/>
                </a:solidFill>
                <a:latin typeface="+mn-lt"/>
              </a:rPr>
              <a:t>P1V1 = P2V2</a:t>
            </a:r>
          </a:p>
          <a:p>
            <a:endParaRPr lang="fr-FR" sz="3600" b="1" dirty="0">
              <a:solidFill>
                <a:srgbClr val="00B0F0"/>
              </a:solidFill>
              <a:latin typeface="+mn-lt"/>
            </a:endParaRPr>
          </a:p>
          <a:p>
            <a:r>
              <a:rPr lang="fr-FR" sz="36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Biochimie:</a:t>
            </a:r>
          </a:p>
          <a:p>
            <a:r>
              <a:rPr lang="fr-FR" sz="3600" b="1" dirty="0">
                <a:solidFill>
                  <a:srgbClr val="0070C0"/>
                </a:solidFill>
                <a:latin typeface="+mn-lt"/>
              </a:rPr>
              <a:t>	</a:t>
            </a:r>
            <a:r>
              <a:rPr lang="fr-FR" sz="3600" b="1" dirty="0">
                <a:solidFill>
                  <a:srgbClr val="00B0F0"/>
                </a:solidFill>
                <a:latin typeface="+mn-lt"/>
              </a:rPr>
              <a:t>C1V1 = C2V2</a:t>
            </a:r>
            <a:endParaRPr lang="fr-FR" sz="28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2" name="Image 11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C2805628-12B5-58FB-B30D-4FD9BB701C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F188992-B322-D0B1-159B-E14F29985C16}"/>
              </a:ext>
            </a:extLst>
          </p:cNvPr>
          <p:cNvSpPr/>
          <p:nvPr/>
        </p:nvSpPr>
        <p:spPr>
          <a:xfrm>
            <a:off x="5630488" y="3133423"/>
            <a:ext cx="1241367" cy="2554778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9C01D97-DE55-8412-DBA4-25D8CE69153B}"/>
              </a:ext>
            </a:extLst>
          </p:cNvPr>
          <p:cNvSpPr/>
          <p:nvPr/>
        </p:nvSpPr>
        <p:spPr>
          <a:xfrm>
            <a:off x="5913120" y="4117571"/>
            <a:ext cx="587433" cy="1091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9E528A-664F-6544-8E96-6794F5CB5F98}"/>
              </a:ext>
            </a:extLst>
          </p:cNvPr>
          <p:cNvSpPr/>
          <p:nvPr/>
        </p:nvSpPr>
        <p:spPr>
          <a:xfrm>
            <a:off x="7035342" y="3141731"/>
            <a:ext cx="1241367" cy="2554778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C61062F-EFE0-1A13-F8E0-43263F4A3618}"/>
              </a:ext>
            </a:extLst>
          </p:cNvPr>
          <p:cNvSpPr/>
          <p:nvPr/>
        </p:nvSpPr>
        <p:spPr>
          <a:xfrm>
            <a:off x="7121237" y="4125878"/>
            <a:ext cx="1080656" cy="1188725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248A48B-35F7-9CC5-F4C6-B720BA2020C7}"/>
              </a:ext>
            </a:extLst>
          </p:cNvPr>
          <p:cNvSpPr txBox="1"/>
          <p:nvPr/>
        </p:nvSpPr>
        <p:spPr>
          <a:xfrm>
            <a:off x="5999018" y="3403159"/>
            <a:ext cx="504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</a:rPr>
              <a:t>P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7E3EF6C-D4ED-8C79-8330-8F3EF887116D}"/>
              </a:ext>
            </a:extLst>
          </p:cNvPr>
          <p:cNvSpPr txBox="1"/>
          <p:nvPr/>
        </p:nvSpPr>
        <p:spPr>
          <a:xfrm>
            <a:off x="7065818" y="3437311"/>
            <a:ext cx="1136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</a:rPr>
              <a:t>P + </a:t>
            </a:r>
            <a:r>
              <a:rPr lang="fr-FR" sz="2800" b="1" dirty="0">
                <a:solidFill>
                  <a:srgbClr val="002060"/>
                </a:solidFill>
                <a:latin typeface="Symbol" panose="05050102010706020507" pitchFamily="18" charset="2"/>
              </a:rPr>
              <a:t>D</a:t>
            </a:r>
            <a:r>
              <a:rPr lang="fr-FR" sz="2800" b="1" dirty="0">
                <a:solidFill>
                  <a:srgbClr val="002060"/>
                </a:solidFill>
              </a:rPr>
              <a:t>P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AB75D8A-B724-608A-C975-1CD9104288AD}"/>
              </a:ext>
            </a:extLst>
          </p:cNvPr>
          <p:cNvSpPr txBox="1"/>
          <p:nvPr/>
        </p:nvSpPr>
        <p:spPr>
          <a:xfrm>
            <a:off x="5893718" y="4499956"/>
            <a:ext cx="636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V1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6E04E60-B1EA-110A-68F0-724D3BB046BF}"/>
              </a:ext>
            </a:extLst>
          </p:cNvPr>
          <p:cNvSpPr txBox="1"/>
          <p:nvPr/>
        </p:nvSpPr>
        <p:spPr>
          <a:xfrm>
            <a:off x="7284723" y="4267833"/>
            <a:ext cx="9919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V1 + </a:t>
            </a:r>
            <a:r>
              <a:rPr lang="fr-FR" sz="2800" b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fr-FR" sz="2800" b="1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9681037-ED47-3F26-70B4-683FC3C068E7}"/>
              </a:ext>
            </a:extLst>
          </p:cNvPr>
          <p:cNvSpPr/>
          <p:nvPr/>
        </p:nvSpPr>
        <p:spPr>
          <a:xfrm>
            <a:off x="8587042" y="4372495"/>
            <a:ext cx="1241367" cy="1274142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7F173B5-7EBC-CC9C-5F0C-006EA4AA3EB7}"/>
              </a:ext>
            </a:extLst>
          </p:cNvPr>
          <p:cNvSpPr/>
          <p:nvPr/>
        </p:nvSpPr>
        <p:spPr>
          <a:xfrm>
            <a:off x="8570417" y="3107280"/>
            <a:ext cx="587433" cy="1091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9791BC8-6F91-158C-B69A-1A3853DA9FF8}"/>
              </a:ext>
            </a:extLst>
          </p:cNvPr>
          <p:cNvSpPr/>
          <p:nvPr/>
        </p:nvSpPr>
        <p:spPr>
          <a:xfrm>
            <a:off x="8737600" y="4189616"/>
            <a:ext cx="234604" cy="18288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6B5C9F93-3F77-4EA8-1076-0CBDE220AA87}"/>
              </a:ext>
            </a:extLst>
          </p:cNvPr>
          <p:cNvSpPr txBox="1"/>
          <p:nvPr/>
        </p:nvSpPr>
        <p:spPr>
          <a:xfrm>
            <a:off x="8554724" y="3333402"/>
            <a:ext cx="7001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V1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6534136-5BD4-3727-93A8-7E256851EF85}"/>
              </a:ext>
            </a:extLst>
          </p:cNvPr>
          <p:cNvSpPr txBox="1"/>
          <p:nvPr/>
        </p:nvSpPr>
        <p:spPr>
          <a:xfrm>
            <a:off x="8703420" y="4762765"/>
            <a:ext cx="5043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</a:rPr>
              <a:t>P</a:t>
            </a:r>
          </a:p>
          <a:p>
            <a:r>
              <a:rPr lang="fr-FR" sz="2800" b="1" dirty="0">
                <a:solidFill>
                  <a:srgbClr val="002060"/>
                </a:solidFill>
              </a:rPr>
              <a:t>V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BDA89BB4-CBC9-ECAE-251D-87C347E495E0}"/>
              </a:ext>
            </a:extLst>
          </p:cNvPr>
          <p:cNvSpPr txBox="1"/>
          <p:nvPr/>
        </p:nvSpPr>
        <p:spPr>
          <a:xfrm>
            <a:off x="6012870" y="5164981"/>
            <a:ext cx="744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V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46E1B220-30A6-3377-9866-E7068D255C7E}"/>
              </a:ext>
            </a:extLst>
          </p:cNvPr>
          <p:cNvSpPr/>
          <p:nvPr/>
        </p:nvSpPr>
        <p:spPr>
          <a:xfrm>
            <a:off x="9930934" y="4358639"/>
            <a:ext cx="1241367" cy="1274142"/>
          </a:xfrm>
          <a:prstGeom prst="round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47E849FC-F3FD-8064-6A92-366DB7DBC0F9}"/>
              </a:ext>
            </a:extLst>
          </p:cNvPr>
          <p:cNvSpPr/>
          <p:nvPr/>
        </p:nvSpPr>
        <p:spPr>
          <a:xfrm>
            <a:off x="9930934" y="3105411"/>
            <a:ext cx="1185953" cy="1091738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F1DFA98-F76A-1DCE-3AB6-EDD8310140DD}"/>
              </a:ext>
            </a:extLst>
          </p:cNvPr>
          <p:cNvSpPr/>
          <p:nvPr/>
        </p:nvSpPr>
        <p:spPr>
          <a:xfrm>
            <a:off x="10081492" y="4175760"/>
            <a:ext cx="234604" cy="18288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34EAB821-5F09-9C16-195F-31F34636A20B}"/>
              </a:ext>
            </a:extLst>
          </p:cNvPr>
          <p:cNvSpPr txBox="1"/>
          <p:nvPr/>
        </p:nvSpPr>
        <p:spPr>
          <a:xfrm>
            <a:off x="10019447" y="3131793"/>
            <a:ext cx="1185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</a:rPr>
              <a:t>V1 + </a:t>
            </a:r>
            <a:r>
              <a:rPr lang="fr-FR" sz="2800" b="1" dirty="0">
                <a:solidFill>
                  <a:srgbClr val="FF0000"/>
                </a:solidFill>
                <a:latin typeface="Symbol" panose="05050102010706020507" pitchFamily="18" charset="2"/>
              </a:rPr>
              <a:t>D</a:t>
            </a:r>
            <a:r>
              <a:rPr lang="fr-FR" sz="2800" b="1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D72CEAF9-957D-7953-3BD1-0DB2889B350C}"/>
              </a:ext>
            </a:extLst>
          </p:cNvPr>
          <p:cNvSpPr txBox="1"/>
          <p:nvPr/>
        </p:nvSpPr>
        <p:spPr>
          <a:xfrm>
            <a:off x="10047312" y="4748909"/>
            <a:ext cx="1185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</a:rPr>
              <a:t>P - </a:t>
            </a:r>
            <a:r>
              <a:rPr lang="fr-FR" sz="2800" b="1" dirty="0">
                <a:solidFill>
                  <a:srgbClr val="002060"/>
                </a:solidFill>
                <a:latin typeface="Symbol" panose="05050102010706020507" pitchFamily="18" charset="2"/>
              </a:rPr>
              <a:t>D</a:t>
            </a:r>
            <a:r>
              <a:rPr lang="fr-FR" sz="2800" b="1" dirty="0">
                <a:solidFill>
                  <a:srgbClr val="002060"/>
                </a:solidFill>
              </a:rPr>
              <a:t>P</a:t>
            </a:r>
          </a:p>
          <a:p>
            <a:r>
              <a:rPr lang="fr-FR" sz="2800" b="1" dirty="0">
                <a:solidFill>
                  <a:srgbClr val="002060"/>
                </a:solidFill>
              </a:rPr>
              <a:t>V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97A871DA-019E-E1CA-3731-01F92B260D21}"/>
              </a:ext>
            </a:extLst>
          </p:cNvPr>
          <p:cNvSpPr txBox="1"/>
          <p:nvPr/>
        </p:nvSpPr>
        <p:spPr>
          <a:xfrm>
            <a:off x="6330144" y="5929418"/>
            <a:ext cx="1909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</a:rPr>
              <a:t>Body-BOX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3ED219F5-B279-67EC-3970-4DFB78386ED8}"/>
              </a:ext>
            </a:extLst>
          </p:cNvPr>
          <p:cNvSpPr txBox="1"/>
          <p:nvPr/>
        </p:nvSpPr>
        <p:spPr>
          <a:xfrm>
            <a:off x="8976355" y="5951065"/>
            <a:ext cx="1909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>
                <a:solidFill>
                  <a:srgbClr val="00B0F0"/>
                </a:solidFill>
              </a:rPr>
              <a:t>Mini</a:t>
            </a:r>
            <a:r>
              <a:rPr lang="fr-FR" sz="24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Box</a:t>
            </a: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©</a:t>
            </a:r>
            <a:endParaRPr lang="fr-FR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534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ZoneTexte 4"/>
          <p:cNvSpPr txBox="1">
            <a:spLocks noChangeArrowheads="1"/>
          </p:cNvSpPr>
          <p:nvPr/>
        </p:nvSpPr>
        <p:spPr bwMode="auto">
          <a:xfrm>
            <a:off x="154097" y="444937"/>
            <a:ext cx="11809312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Mécanique Ventilatoire est </a:t>
            </a:r>
            <a:r>
              <a:rPr kumimoji="0" lang="fr-FR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principalement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régie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	par l’Equation du Mouvement des gaz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INS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pirés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/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EX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pirés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: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La Pression (P) nécessaire à 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l’INS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piration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d’un Volume de gaz à un Débit donné dans le système Ventilatoire est dépendante de: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1. </a:t>
            </a:r>
            <a:r>
              <a:rPr lang="fr-FR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cs typeface="Arial" charset="0"/>
              </a:rPr>
              <a:t>d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u travail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que lui oppose la déformation du système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	</a:t>
            </a: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Proportionnel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à son élastance (Ers) et au Volume </a:t>
            </a:r>
            <a:r>
              <a:rPr lang="fr-FR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cs typeface="Arial" charset="0"/>
              </a:rPr>
              <a:t>INS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piré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. 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2. 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d</a:t>
            </a:r>
            <a:r>
              <a:rPr lang="fr-FR" sz="2800" b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  <a:cs typeface="Arial" charset="0"/>
              </a:rPr>
              <a:t>e l</a:t>
            </a:r>
            <a:r>
              <a: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a Résistance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à l’Ecoulement gazeux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	</a:t>
            </a: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Proportionnelle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à la Résistance (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Rrs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) et au Débit (Q).  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3. </a:t>
            </a:r>
            <a:r>
              <a:rPr lang="fr-FR" sz="2400" b="1" dirty="0">
                <a:solidFill>
                  <a:srgbClr val="0070C0"/>
                </a:solidFill>
                <a:latin typeface="Calibri"/>
                <a:cs typeface="Arial" charset="0"/>
              </a:rPr>
              <a:t>d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L’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Inertance</a:t>
            </a:r>
            <a:r>
              <a:rPr lang="fr-FR" sz="2400" b="1" dirty="0">
                <a:solidFill>
                  <a:srgbClr val="00B0F0"/>
                </a:solidFill>
                <a:latin typeface="Calibri"/>
                <a:cs typeface="Arial" charset="0"/>
              </a:rPr>
              <a:t>, au final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est négligée en raison de sa valeur faible.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/>
              <a:ea typeface="+mn-ea"/>
              <a:cs typeface="Arial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					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P = Ers x V + 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Rrs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t> x Q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E5649D-0B36-4DD1-B7C9-E210BC594AC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5A00CF45-EFEC-2D94-6485-19A046C24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45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5649D-0B36-4DD1-B7C9-E210BC594ACB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8" y="1124708"/>
            <a:ext cx="4680520" cy="5146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1127448" y="4221088"/>
            <a:ext cx="23042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3200" b="1" dirty="0">
                <a:solidFill>
                  <a:schemeClr val="bg1"/>
                </a:solidFill>
                <a:latin typeface="+mn-lt"/>
              </a:rPr>
              <a:t>Vase Rigide</a:t>
            </a:r>
          </a:p>
          <a:p>
            <a:pPr algn="just"/>
            <a:r>
              <a:rPr lang="fr-FR" sz="3200" b="1" dirty="0">
                <a:solidFill>
                  <a:schemeClr val="bg1"/>
                </a:solidFill>
                <a:latin typeface="+mn-lt"/>
              </a:rPr>
              <a:t>VC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87688" y="2420888"/>
            <a:ext cx="172819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Débit à la bouche</a:t>
            </a:r>
          </a:p>
        </p:txBody>
      </p:sp>
      <p:cxnSp>
        <p:nvCxnSpPr>
          <p:cNvPr id="8" name="Connecteur droit avec flèche 7"/>
          <p:cNvCxnSpPr>
            <a:cxnSpLocks/>
          </p:cNvCxnSpPr>
          <p:nvPr/>
        </p:nvCxnSpPr>
        <p:spPr>
          <a:xfrm>
            <a:off x="3359661" y="2160493"/>
            <a:ext cx="1805314" cy="0"/>
          </a:xfrm>
          <a:prstGeom prst="straightConnector1">
            <a:avLst/>
          </a:prstGeom>
          <a:ln w="152400">
            <a:solidFill>
              <a:srgbClr val="00B0F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2466030" y="1064776"/>
            <a:ext cx="3197708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 err="1">
                <a:solidFill>
                  <a:srgbClr val="002060"/>
                </a:solidFill>
                <a:latin typeface="+mn-lt"/>
              </a:rPr>
              <a:t>Débit-mètre</a:t>
            </a:r>
            <a:endParaRPr lang="fr-FR" sz="2400" b="1" dirty="0">
              <a:solidFill>
                <a:srgbClr val="002060"/>
              </a:solidFill>
              <a:latin typeface="+mn-lt"/>
            </a:endParaRPr>
          </a:p>
          <a:p>
            <a:pPr algn="ctr"/>
            <a:r>
              <a:rPr lang="fr-FR" sz="2400" b="1" dirty="0" err="1">
                <a:solidFill>
                  <a:srgbClr val="002060"/>
                </a:solidFill>
              </a:rPr>
              <a:t>pneumoTachoGraphe</a:t>
            </a:r>
            <a:endParaRPr lang="fr-FR" sz="2400" b="1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4871863" y="3573016"/>
            <a:ext cx="3452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+mn-lt"/>
              </a:rPr>
              <a:t>Vase expansible VL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938" y="5840894"/>
            <a:ext cx="6528532" cy="859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513989" y="271100"/>
            <a:ext cx="829750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2060"/>
                </a:solidFill>
                <a:latin typeface="+mn-lt"/>
              </a:rPr>
              <a:t>La </a:t>
            </a:r>
            <a:r>
              <a:rPr lang="fr-FR" sz="3600" b="1" dirty="0" err="1">
                <a:solidFill>
                  <a:srgbClr val="002060"/>
                </a:solidFill>
                <a:latin typeface="+mn-lt"/>
              </a:rPr>
              <a:t>PléthysmoGraphie</a:t>
            </a:r>
            <a:r>
              <a:rPr lang="fr-FR" sz="3600" b="1" dirty="0">
                <a:solidFill>
                  <a:srgbClr val="002060"/>
                </a:solidFill>
                <a:latin typeface="+mn-lt"/>
              </a:rPr>
              <a:t> en Caisson </a:t>
            </a:r>
            <a:r>
              <a:rPr lang="fr-FR" sz="3600" b="1" dirty="0" err="1">
                <a:solidFill>
                  <a:srgbClr val="002060"/>
                </a:solidFill>
                <a:latin typeface="+mn-lt"/>
              </a:rPr>
              <a:t>MiniBox</a:t>
            </a:r>
            <a:r>
              <a:rPr lang="fr-FR" sz="3600" b="1" dirty="0">
                <a:solidFill>
                  <a:srgbClr val="002060"/>
                </a:solidFill>
                <a:latin typeface="+mn-lt"/>
              </a:rPr>
              <a:t>+</a:t>
            </a:r>
          </a:p>
        </p:txBody>
      </p:sp>
      <p:pic>
        <p:nvPicPr>
          <p:cNvPr id="15" name="Image 14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AF73E1EF-C8F7-5E3B-1349-D5336F62F4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F6024DFC-A637-7D65-649E-1738F172C3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5423225" y="1181453"/>
            <a:ext cx="5499280" cy="4495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418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5649D-0B36-4DD1-B7C9-E210BC594ACB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44" y="1412776"/>
            <a:ext cx="9020175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3"/>
          <p:cNvSpPr txBox="1">
            <a:spLocks noChangeArrowheads="1"/>
          </p:cNvSpPr>
          <p:nvPr/>
        </p:nvSpPr>
        <p:spPr bwMode="auto">
          <a:xfrm>
            <a:off x="335360" y="81498"/>
            <a:ext cx="1008231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charset="0"/>
              </a:rPr>
              <a:t>La procédure de la </a:t>
            </a:r>
            <a:r>
              <a:rPr lang="fr-FR" sz="3200" b="1" dirty="0">
                <a:solidFill>
                  <a:srgbClr val="00B0F0"/>
                </a:solidFill>
                <a:latin typeface="+mn-lt"/>
                <a:cs typeface="Arial" charset="0"/>
              </a:rPr>
              <a:t>pléthysmographie </a:t>
            </a:r>
            <a:r>
              <a:rPr lang="fr-FR" sz="3200" b="1" i="1" dirty="0">
                <a:solidFill>
                  <a:srgbClr val="00B0F0"/>
                </a:solidFill>
                <a:latin typeface="+mn-lt"/>
                <a:cs typeface="Arial" charset="0"/>
              </a:rPr>
              <a:t>« en Caisson»</a:t>
            </a:r>
          </a:p>
          <a:p>
            <a:r>
              <a:rPr lang="fr-FR" sz="3200" b="1" i="1" dirty="0">
                <a:solidFill>
                  <a:srgbClr val="00B0F0"/>
                </a:solidFill>
                <a:cs typeface="Arial" charset="0"/>
              </a:rPr>
              <a:t>	</a:t>
            </a:r>
            <a:r>
              <a:rPr lang="fr-FR" sz="3200" b="1" dirty="0">
                <a:solidFill>
                  <a:srgbClr val="00B0F0"/>
                </a:solidFill>
                <a:cs typeface="Arial" charset="0"/>
              </a:rPr>
              <a:t>=</a:t>
            </a:r>
            <a:r>
              <a:rPr lang="fr-FR" sz="3200" b="1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 n’Efforts </a:t>
            </a:r>
            <a:r>
              <a:rPr lang="fr-FR" sz="3200" b="1" i="1" dirty="0" err="1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INSpiratoires</a:t>
            </a:r>
            <a:r>
              <a:rPr lang="fr-FR" sz="3200" b="1" i="1" dirty="0">
                <a:solidFill>
                  <a:schemeClr val="tx1">
                    <a:lumMod val="85000"/>
                    <a:lumOff val="15000"/>
                  </a:schemeClr>
                </a:solidFill>
                <a:cs typeface="Arial" charset="0"/>
              </a:rPr>
              <a:t> contre valve occluse</a:t>
            </a:r>
            <a:endParaRPr lang="fr-FR" sz="3200" b="1" i="1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Arial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94294" y="5757524"/>
            <a:ext cx="941423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▪ ▪ ▪ ▪ ▪ </a:t>
            </a:r>
            <a:r>
              <a:rPr lang="fr-FR" sz="2800" b="1" dirty="0">
                <a:solidFill>
                  <a:srgbClr val="00B0F0"/>
                </a:solidFill>
                <a:latin typeface="+mn-lt"/>
              </a:rPr>
              <a:t>CV Lente (CV-</a:t>
            </a:r>
            <a:r>
              <a:rPr lang="fr-FR" sz="28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INS</a:t>
            </a:r>
            <a:r>
              <a:rPr lang="fr-FR" sz="2800" b="1" dirty="0" err="1">
                <a:solidFill>
                  <a:srgbClr val="00B0F0"/>
                </a:solidFill>
                <a:latin typeface="+mn-lt"/>
              </a:rPr>
              <a:t>piratoire</a:t>
            </a:r>
            <a:r>
              <a:rPr lang="fr-FR" sz="2800" b="1" dirty="0">
                <a:solidFill>
                  <a:srgbClr val="00B0F0"/>
                </a:solidFill>
                <a:latin typeface="+mn-lt"/>
              </a:rPr>
              <a:t>) </a:t>
            </a:r>
            <a:r>
              <a:rPr lang="fr-FR" sz="2800" b="1" i="1" dirty="0">
                <a:solidFill>
                  <a:srgbClr val="00B0F0"/>
                </a:solidFill>
                <a:latin typeface="+mn-lt"/>
              </a:rPr>
              <a:t>vs</a:t>
            </a:r>
            <a:r>
              <a:rPr lang="fr-FR" sz="2800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fr-FR" sz="2800" b="1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─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CVF (CV-</a:t>
            </a:r>
            <a:r>
              <a:rPr lang="fr-FR" sz="2800" b="1" dirty="0" err="1">
                <a:solidFill>
                  <a:srgbClr val="00B0F0"/>
                </a:solidFill>
                <a:latin typeface="+mn-lt"/>
              </a:rPr>
              <a:t>EX</a:t>
            </a:r>
            <a:r>
              <a:rPr lang="fr-F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piratoire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)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35360" y="5097378"/>
            <a:ext cx="5832648" cy="6217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2000" b="1" dirty="0">
                <a:solidFill>
                  <a:srgbClr val="00B0F0"/>
                </a:solidFill>
                <a:latin typeface="+mn-lt"/>
              </a:rPr>
              <a:t>n’ mesures de F0/FC en </a:t>
            </a:r>
            <a:r>
              <a:rPr lang="fr-FR" sz="2000" b="1" dirty="0" err="1">
                <a:solidFill>
                  <a:srgbClr val="00B0F0"/>
                </a:solidFill>
                <a:latin typeface="+mn-lt"/>
              </a:rPr>
              <a:t>téléINSpiratoire</a:t>
            </a:r>
            <a:r>
              <a:rPr lang="fr-FR" sz="2000" b="1" dirty="0">
                <a:solidFill>
                  <a:srgbClr val="00B0F0"/>
                </a:solidFill>
                <a:latin typeface="+mn-lt"/>
              </a:rPr>
              <a:t> de VT calmes</a:t>
            </a:r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9192344" y="2132856"/>
            <a:ext cx="0" cy="3119167"/>
          </a:xfrm>
          <a:prstGeom prst="straightConnector1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983432" y="1484784"/>
            <a:ext cx="561662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Capacité Inspiratoire x 2 (CRI)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407368" y="2185700"/>
            <a:ext cx="417646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Evèn.ts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fr-F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Mini</a:t>
            </a:r>
            <a:r>
              <a:rPr lang="fr-FR" sz="2800" b="1" dirty="0" err="1">
                <a:solidFill>
                  <a:srgbClr val="00B0F0"/>
                </a:solidFill>
                <a:latin typeface="+mn-lt"/>
              </a:rPr>
              <a:t>Box</a:t>
            </a:r>
            <a:r>
              <a:rPr lang="fr-FR" sz="2800" b="1" dirty="0">
                <a:solidFill>
                  <a:srgbClr val="00B0F0"/>
                </a:solidFill>
                <a:latin typeface="+mn-lt"/>
              </a:rPr>
              <a:t>+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8112224" y="1897668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CPT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112224" y="3625860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CRF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8040216" y="5066020"/>
            <a:ext cx="86409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VR</a:t>
            </a:r>
          </a:p>
        </p:txBody>
      </p:sp>
      <p:sp>
        <p:nvSpPr>
          <p:cNvPr id="17" name="Arc 16"/>
          <p:cNvSpPr/>
          <p:nvPr/>
        </p:nvSpPr>
        <p:spPr>
          <a:xfrm flipV="1">
            <a:off x="6312024" y="-1130327"/>
            <a:ext cx="2592288" cy="6359527"/>
          </a:xfrm>
          <a:prstGeom prst="arc">
            <a:avLst/>
          </a:prstGeom>
          <a:ln w="57150">
            <a:solidFill>
              <a:srgbClr val="00B0F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F8221644-BF68-A7B7-6EAE-926F59283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46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21" y="1988840"/>
            <a:ext cx="8136904" cy="3778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7BC1-6837-46F8-8BED-A753D282653B}" type="slidenum">
              <a:rPr lang="fr-FR" smtClean="0"/>
              <a:t>5</a:t>
            </a:fld>
            <a:endParaRPr lang="fr-FR"/>
          </a:p>
        </p:txBody>
      </p:sp>
      <p:sp>
        <p:nvSpPr>
          <p:cNvPr id="3" name="Rectangle à coins arrondis 2"/>
          <p:cNvSpPr/>
          <p:nvPr/>
        </p:nvSpPr>
        <p:spPr>
          <a:xfrm>
            <a:off x="1679510" y="3621023"/>
            <a:ext cx="1632181" cy="2735328"/>
          </a:xfrm>
          <a:prstGeom prst="roundRect">
            <a:avLst/>
          </a:prstGeom>
          <a:noFill/>
          <a:ln w="1270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1775519" y="5902237"/>
            <a:ext cx="1536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solidFill>
                  <a:srgbClr val="FF0000"/>
                </a:solidFill>
                <a:latin typeface="+mn-lt"/>
              </a:rPr>
              <a:t>SpiroMétrie</a:t>
            </a:r>
            <a:endParaRPr lang="fr-FR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1679510" y="1657004"/>
            <a:ext cx="1632181" cy="2636092"/>
          </a:xfrm>
          <a:prstGeom prst="roundRect">
            <a:avLst/>
          </a:prstGeom>
          <a:noFill/>
          <a:ln w="127000">
            <a:solidFill>
              <a:srgbClr val="00B05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1679510" y="1725973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B050"/>
                </a:solidFill>
                <a:latin typeface="+mj-lt"/>
              </a:rPr>
              <a:t>Pléthysmographie</a:t>
            </a:r>
          </a:p>
        </p:txBody>
      </p:sp>
      <p:pic>
        <p:nvPicPr>
          <p:cNvPr id="7" name="Image 6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D4EA2D12-0143-FD9E-7ACC-30EBAC26B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A5AF0F0-22F9-334C-027E-D897E25FBEDD}"/>
              </a:ext>
            </a:extLst>
          </p:cNvPr>
          <p:cNvSpPr txBox="1"/>
          <p:nvPr/>
        </p:nvSpPr>
        <p:spPr>
          <a:xfrm>
            <a:off x="537555" y="196604"/>
            <a:ext cx="113718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2060"/>
                </a:solidFill>
              </a:rPr>
              <a:t>La </a:t>
            </a:r>
            <a:r>
              <a:rPr lang="fr-FR" sz="2800" b="1" dirty="0" err="1">
                <a:solidFill>
                  <a:srgbClr val="002060"/>
                </a:solidFill>
              </a:rPr>
              <a:t>PléthysmoGraphie</a:t>
            </a:r>
            <a:r>
              <a:rPr lang="fr-FR" sz="2800" b="1" dirty="0">
                <a:solidFill>
                  <a:srgbClr val="002060"/>
                </a:solidFill>
              </a:rPr>
              <a:t> </a:t>
            </a:r>
            <a:r>
              <a:rPr lang="fr-FR" sz="2800" b="1" i="1" dirty="0">
                <a:solidFill>
                  <a:srgbClr val="0070C0"/>
                </a:solidFill>
              </a:rPr>
              <a:t>seule</a:t>
            </a:r>
            <a:r>
              <a:rPr lang="fr-FR" sz="2800" b="1" dirty="0">
                <a:solidFill>
                  <a:srgbClr val="002060"/>
                </a:solidFill>
              </a:rPr>
              <a:t> explore le VR </a:t>
            </a:r>
            <a:r>
              <a:rPr lang="fr-FR" sz="2400" dirty="0">
                <a:solidFill>
                  <a:srgbClr val="002060"/>
                </a:solidFill>
              </a:rPr>
              <a:t>(Volume Résiduel),</a:t>
            </a:r>
            <a:endParaRPr lang="fr-FR" sz="2800" dirty="0">
              <a:solidFill>
                <a:srgbClr val="002060"/>
              </a:solidFill>
            </a:endParaRPr>
          </a:p>
          <a:p>
            <a:r>
              <a:rPr lang="fr-FR" sz="2800" b="1" dirty="0">
                <a:solidFill>
                  <a:srgbClr val="002060"/>
                </a:solidFill>
              </a:rPr>
              <a:t>	donc la CRF </a:t>
            </a:r>
            <a:r>
              <a:rPr lang="fr-FR" sz="2400" dirty="0">
                <a:solidFill>
                  <a:srgbClr val="002060"/>
                </a:solidFill>
              </a:rPr>
              <a:t>(Capacité Résiduelle Fonctionnelle)</a:t>
            </a:r>
          </a:p>
          <a:p>
            <a:r>
              <a:rPr lang="fr-FR" sz="2800" b="1" dirty="0">
                <a:solidFill>
                  <a:srgbClr val="002060"/>
                </a:solidFill>
              </a:rPr>
              <a:t>		et </a:t>
            </a:r>
            <a:r>
              <a:rPr lang="fr-FR" sz="2800" b="1" i="1" dirty="0">
                <a:solidFill>
                  <a:srgbClr val="0070C0"/>
                </a:solidFill>
              </a:rPr>
              <a:t>seule</a:t>
            </a:r>
            <a:r>
              <a:rPr lang="fr-FR" sz="2800" b="1" dirty="0">
                <a:solidFill>
                  <a:srgbClr val="002060"/>
                </a:solidFill>
              </a:rPr>
              <a:t> permet la mesure de la CPT </a:t>
            </a:r>
            <a:r>
              <a:rPr lang="fr-FR" sz="2400" dirty="0">
                <a:solidFill>
                  <a:srgbClr val="002060"/>
                </a:solidFill>
              </a:rPr>
              <a:t>(Capacité Pulmonaire Totale)</a:t>
            </a:r>
            <a:endParaRPr lang="fr-FR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560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7408" y="980728"/>
            <a:ext cx="9004300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2" name="ZoneTexte 3"/>
          <p:cNvSpPr txBox="1">
            <a:spLocks noChangeArrowheads="1"/>
          </p:cNvSpPr>
          <p:nvPr/>
        </p:nvSpPr>
        <p:spPr bwMode="auto">
          <a:xfrm>
            <a:off x="356336" y="136524"/>
            <a:ext cx="1008231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3600" b="1" dirty="0">
                <a:solidFill>
                  <a:srgbClr val="0070C0"/>
                </a:solidFill>
                <a:latin typeface="+mn-lt"/>
                <a:cs typeface="Arial" charset="0"/>
              </a:rPr>
              <a:t>la </a:t>
            </a:r>
            <a:r>
              <a:rPr lang="fr-FR" sz="3600" b="1" i="1" dirty="0">
                <a:solidFill>
                  <a:srgbClr val="0070C0"/>
                </a:solidFill>
                <a:latin typeface="+mn-lt"/>
                <a:cs typeface="Arial" charset="0"/>
              </a:rPr>
              <a:t>Procédure</a:t>
            </a:r>
            <a:r>
              <a:rPr lang="fr-FR" sz="3600" b="1" dirty="0">
                <a:solidFill>
                  <a:srgbClr val="0070C0"/>
                </a:solidFill>
                <a:cs typeface="Arial" charset="0"/>
              </a:rPr>
              <a:t> de la </a:t>
            </a:r>
            <a:r>
              <a:rPr lang="fr-FR" sz="3600" b="1" dirty="0">
                <a:solidFill>
                  <a:srgbClr val="0070C0"/>
                </a:solidFill>
                <a:latin typeface="+mn-lt"/>
                <a:cs typeface="Arial" charset="0"/>
              </a:rPr>
              <a:t>pléthysmographie </a:t>
            </a:r>
            <a:r>
              <a:rPr lang="fr-FR" sz="3600" b="1" i="1" dirty="0">
                <a:solidFill>
                  <a:srgbClr val="0070C0"/>
                </a:solidFill>
                <a:latin typeface="+mn-lt"/>
                <a:cs typeface="Arial" charset="0"/>
              </a:rPr>
              <a:t>« bariatrique»</a:t>
            </a: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767408" y="908720"/>
            <a:ext cx="8208962" cy="0"/>
          </a:xfrm>
          <a:prstGeom prst="straightConnector1">
            <a:avLst/>
          </a:prstGeom>
          <a:ln w="76200">
            <a:solidFill>
              <a:srgbClr val="0070C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e 1"/>
          <p:cNvSpPr/>
          <p:nvPr/>
        </p:nvSpPr>
        <p:spPr>
          <a:xfrm>
            <a:off x="5951984" y="1268761"/>
            <a:ext cx="1152128" cy="3744416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5649D-0B36-4DD1-B7C9-E210BC594ACB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7104112" y="1268761"/>
            <a:ext cx="1224136" cy="3744415"/>
          </a:xfrm>
          <a:prstGeom prst="ellipse">
            <a:avLst/>
          </a:prstGeom>
          <a:noFill/>
          <a:ln w="76200">
            <a:solidFill>
              <a:srgbClr val="00B0F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00B0F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143804" y="1700808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CVL</a:t>
            </a:r>
          </a:p>
          <a:p>
            <a:r>
              <a:rPr lang="fr-F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</a:t>
            </a:r>
            <a:r>
              <a:rPr lang="fr-FR" sz="2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INSp</a:t>
            </a:r>
            <a:r>
              <a:rPr lang="fr-F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.)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434027" y="3824734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CVF</a:t>
            </a:r>
          </a:p>
          <a:p>
            <a:r>
              <a:rPr lang="fr-FR" sz="20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EXpi.</a:t>
            </a:r>
          </a:p>
        </p:txBody>
      </p:sp>
      <p:pic>
        <p:nvPicPr>
          <p:cNvPr id="11" name="Image 10" descr="Spiromￃﾩtrie,&#10;&#10;Le contenu généré par l’IA peut être incorrect.">
            <a:extLst>
              <a:ext uri="{FF2B5EF4-FFF2-40B4-BE49-F238E27FC236}">
                <a16:creationId xmlns:a16="http://schemas.microsoft.com/office/drawing/2014/main" id="{F90C569C-6180-D926-0EFC-D2B2ED3380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2263" y="2475766"/>
            <a:ext cx="1683145" cy="2443750"/>
          </a:xfrm>
          <a:prstGeom prst="rect">
            <a:avLst/>
          </a:prstGeom>
        </p:spPr>
      </p:pic>
      <p:pic>
        <p:nvPicPr>
          <p:cNvPr id="13" name="Image 12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96DD5601-BEAF-17DF-F80F-3875390E8F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505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39E4AF-80D1-26F5-EC68-B30E37849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5649D-0B36-4DD1-B7C9-E210BC594ACB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  <p:pic>
        <p:nvPicPr>
          <p:cNvPr id="5" name="Image 4" descr="Poumons">
            <a:extLst>
              <a:ext uri="{FF2B5EF4-FFF2-40B4-BE49-F238E27FC236}">
                <a16:creationId xmlns:a16="http://schemas.microsoft.com/office/drawing/2014/main" id="{8413A37F-3C98-CC0D-C0A4-D2088071B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90" y="1546723"/>
            <a:ext cx="10140399" cy="464614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47D462-B054-0853-3230-01DCEAB00DD4}"/>
              </a:ext>
            </a:extLst>
          </p:cNvPr>
          <p:cNvSpPr txBox="1"/>
          <p:nvPr/>
        </p:nvSpPr>
        <p:spPr>
          <a:xfrm>
            <a:off x="623391" y="476672"/>
            <a:ext cx="10027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La </a:t>
            </a:r>
            <a:r>
              <a:rPr lang="fr-FR" sz="32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PléthysmoGraphie</a:t>
            </a:r>
            <a:r>
              <a:rPr lang="fr-FR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permet les mesures </a:t>
            </a:r>
            <a:r>
              <a:rPr lang="fr-FR" sz="3200" b="1" dirty="0">
                <a:solidFill>
                  <a:srgbClr val="00B0F0"/>
                </a:solidFill>
              </a:rPr>
              <a:t>d</a:t>
            </a:r>
            <a:r>
              <a:rPr lang="fr-FR" sz="3200" b="1" dirty="0">
                <a:solidFill>
                  <a:srgbClr val="00B0F0"/>
                </a:solidFill>
                <a:latin typeface="+mn-lt"/>
              </a:rPr>
              <a:t>es Capacités</a:t>
            </a:r>
          </a:p>
        </p:txBody>
      </p:sp>
      <p:pic>
        <p:nvPicPr>
          <p:cNvPr id="6" name="Image 5" descr="Spiromￃﾩtrie,&#10;&#10;Le contenu généré par l’IA peut être incorrect.">
            <a:extLst>
              <a:ext uri="{FF2B5EF4-FFF2-40B4-BE49-F238E27FC236}">
                <a16:creationId xmlns:a16="http://schemas.microsoft.com/office/drawing/2014/main" id="{F11749CC-5EE7-3512-8BFF-418C23B93F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360" y="2305230"/>
            <a:ext cx="1872208" cy="2718250"/>
          </a:xfrm>
          <a:prstGeom prst="rect">
            <a:avLst/>
          </a:prstGeom>
        </p:spPr>
      </p:pic>
      <p:pic>
        <p:nvPicPr>
          <p:cNvPr id="8" name="Image 7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D4D8D1EF-5BA1-1A24-27A9-6D2A6B411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29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5649D-0B36-4DD1-B7C9-E210BC594ACB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96830" y="217869"/>
            <a:ext cx="103691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Techniques des pléthysmographies gazeuses</a:t>
            </a:r>
          </a:p>
          <a:p>
            <a:r>
              <a:rPr lang="fr-FR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Dilution de l’Hélium, </a:t>
            </a:r>
            <a:r>
              <a:rPr lang="fr-FR" sz="32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Loi de Conservation </a:t>
            </a:r>
            <a:r>
              <a:rPr lang="fr-FR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C1V1 </a:t>
            </a:r>
            <a:r>
              <a:rPr lang="fr-FR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 C2 V2 </a:t>
            </a:r>
          </a:p>
          <a:p>
            <a:r>
              <a:rPr lang="fr-FR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				méthode de Référence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830" y="1628800"/>
            <a:ext cx="4873824" cy="288032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7928" y="3933056"/>
            <a:ext cx="6183711" cy="1932410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9666515" y="5926242"/>
            <a:ext cx="19158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i="1" dirty="0"/>
              <a:t>Cf.</a:t>
            </a:r>
            <a:r>
              <a:rPr lang="fr-FR" b="1" dirty="0"/>
              <a:t> Pr. S. </a:t>
            </a:r>
            <a:r>
              <a:rPr lang="fr-FR" b="1" dirty="0" err="1"/>
              <a:t>Jawed</a:t>
            </a:r>
            <a:endParaRPr lang="fr-FR" b="1" dirty="0"/>
          </a:p>
        </p:txBody>
      </p:sp>
      <p:pic>
        <p:nvPicPr>
          <p:cNvPr id="8" name="Image 7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217E5053-D226-0C3D-0325-99AEB26ED0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92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6C3CB-5813-4EF0-A125-42F0328E5449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5400" y="1512310"/>
            <a:ext cx="3732213" cy="497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551384" y="332656"/>
            <a:ext cx="102440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La </a:t>
            </a:r>
            <a:r>
              <a:rPr lang="fr-FR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plethysmographie</a:t>
            </a:r>
            <a:r>
              <a:rPr lang="fr-F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en cabine (Body-Box) :</a:t>
            </a:r>
          </a:p>
          <a:p>
            <a:r>
              <a:rPr lang="fr-FR" sz="3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fr-FR" sz="3600" b="1" dirty="0">
                <a:solidFill>
                  <a:srgbClr val="00B0F0"/>
                </a:solidFill>
              </a:rPr>
              <a:t>«</a:t>
            </a:r>
            <a:r>
              <a:rPr lang="fr-FR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r>
              <a:rPr lang="fr-FR" sz="3200" b="1" i="1" dirty="0">
                <a:solidFill>
                  <a:srgbClr val="00B0F0"/>
                </a:solidFill>
                <a:latin typeface="+mn-lt"/>
              </a:rPr>
              <a:t>2 boites en une </a:t>
            </a:r>
            <a:r>
              <a:rPr lang="fr-FR" sz="3200" b="1" dirty="0">
                <a:solidFill>
                  <a:srgbClr val="00B0F0"/>
                </a:solidFill>
                <a:latin typeface="+mn-lt"/>
              </a:rPr>
              <a:t>»</a:t>
            </a:r>
            <a:endParaRPr lang="fr-FR" sz="3600" b="1" dirty="0">
              <a:solidFill>
                <a:srgbClr val="00B0F0"/>
              </a:solidFill>
              <a:latin typeface="+mn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012183" y="1268760"/>
            <a:ext cx="5441056" cy="1569660"/>
          </a:xfrm>
          <a:prstGeom prst="rect">
            <a:avLst/>
          </a:prstGeom>
          <a:noFill/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Boite #1: 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pléthysmographe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Barométrique</a:t>
            </a:r>
          </a:p>
          <a:p>
            <a:r>
              <a:rPr lang="fr-FR" sz="2400" b="1" dirty="0">
                <a:solidFill>
                  <a:srgbClr val="00B0F0"/>
                </a:solidFill>
                <a:latin typeface="+mn-lt"/>
              </a:rPr>
              <a:t>Boîte totalement étanche.</a:t>
            </a:r>
          </a:p>
          <a:p>
            <a:r>
              <a:rPr lang="fr-FR" sz="2400" b="1" dirty="0">
                <a:solidFill>
                  <a:srgbClr val="00B0F0"/>
                </a:solidFill>
                <a:latin typeface="+mn-lt"/>
              </a:rPr>
              <a:t>	Tout ∆V est répercuté en ∆P</a:t>
            </a:r>
          </a:p>
          <a:p>
            <a:r>
              <a:rPr lang="fr-FR" sz="2400" b="1" dirty="0">
                <a:solidFill>
                  <a:srgbClr val="00B0F0"/>
                </a:solidFill>
                <a:latin typeface="+mn-lt"/>
              </a:rPr>
              <a:t>Mesure des petits ∆V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015880" y="3442135"/>
            <a:ext cx="5513064" cy="3046988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+mj-lt"/>
              </a:rPr>
              <a:t>Boite#2:  </a:t>
            </a:r>
            <a:r>
              <a:rPr lang="fr-FR" sz="2400" b="1" dirty="0" err="1">
                <a:solidFill>
                  <a:srgbClr val="00B0F0"/>
                </a:solidFill>
                <a:latin typeface="+mj-lt"/>
              </a:rPr>
              <a:t>pléthysmographe</a:t>
            </a:r>
            <a:r>
              <a:rPr lang="fr-FR" sz="2400" b="1" dirty="0">
                <a:solidFill>
                  <a:srgbClr val="00B0F0"/>
                </a:solidFill>
                <a:latin typeface="+mj-lt"/>
              </a:rPr>
              <a:t> </a:t>
            </a:r>
            <a:r>
              <a:rPr lang="fr-FR" sz="2400" b="1" dirty="0" err="1">
                <a:solidFill>
                  <a:srgbClr val="00B0F0"/>
                </a:solidFill>
                <a:latin typeface="+mj-lt"/>
              </a:rPr>
              <a:t>débitmétrique</a:t>
            </a:r>
            <a:r>
              <a:rPr lang="fr-FR" sz="2400" b="1" dirty="0">
                <a:solidFill>
                  <a:srgbClr val="00B0F0"/>
                </a:solidFill>
                <a:latin typeface="+mj-lt"/>
              </a:rPr>
              <a:t> </a:t>
            </a: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Boite ouverte sur l’extérieur (</a:t>
            </a:r>
            <a:r>
              <a:rPr lang="fr-FR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Patm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)</a:t>
            </a: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par une Résistance connue</a:t>
            </a: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(grille, buse, autres)</a:t>
            </a: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avec un spiromètre</a:t>
            </a: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	(</a:t>
            </a:r>
            <a:r>
              <a:rPr lang="fr-FR" sz="2400" b="1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Bernouilli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, 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turbine, </a:t>
            </a:r>
            <a:r>
              <a:rPr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 </a:t>
            </a:r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autres)</a:t>
            </a: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∆P  moindres.</a:t>
            </a:r>
          </a:p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Mesure des Grands ∆V 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9" name="Organigramme : Stockage à accès direct 8"/>
          <p:cNvSpPr/>
          <p:nvPr/>
        </p:nvSpPr>
        <p:spPr>
          <a:xfrm>
            <a:off x="10160000" y="5877272"/>
            <a:ext cx="904552" cy="479079"/>
          </a:xfrm>
          <a:prstGeom prst="flowChartMagneticDru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4" name="Connecteur droit avec flèche 13"/>
          <p:cNvCxnSpPr/>
          <p:nvPr/>
        </p:nvCxnSpPr>
        <p:spPr>
          <a:xfrm>
            <a:off x="10920536" y="6093296"/>
            <a:ext cx="66186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>
            <a:off x="9480376" y="6093296"/>
            <a:ext cx="661864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0704512" y="4941168"/>
            <a:ext cx="1387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+mn-lt"/>
              </a:rPr>
              <a:t>Q,</a:t>
            </a:r>
          </a:p>
          <a:p>
            <a:r>
              <a:rPr lang="fr-FR" sz="2400" b="1" dirty="0">
                <a:solidFill>
                  <a:srgbClr val="002060"/>
                </a:solidFill>
                <a:latin typeface="+mn-lt"/>
              </a:rPr>
              <a:t>V </a:t>
            </a:r>
            <a:r>
              <a:rPr lang="fr-FR" sz="2400" b="1" dirty="0">
                <a:solidFill>
                  <a:srgbClr val="FF0000"/>
                </a:solidFill>
                <a:latin typeface="+mn-lt"/>
              </a:rPr>
              <a:t>=</a:t>
            </a:r>
            <a:r>
              <a:rPr lang="fr-FR" sz="2400" b="1" dirty="0">
                <a:solidFill>
                  <a:srgbClr val="002060"/>
                </a:solidFill>
                <a:latin typeface="+mn-lt"/>
              </a:rPr>
              <a:t> f(</a:t>
            </a:r>
            <a:r>
              <a:rPr lang="fr-FR" sz="2400" b="1" dirty="0" err="1">
                <a:solidFill>
                  <a:srgbClr val="002060"/>
                </a:solidFill>
                <a:latin typeface="+mn-lt"/>
              </a:rPr>
              <a:t>Q,t</a:t>
            </a:r>
            <a:r>
              <a:rPr lang="fr-FR" sz="2400" b="1" dirty="0">
                <a:solidFill>
                  <a:srgbClr val="002060"/>
                </a:solidFill>
                <a:latin typeface="+mn-lt"/>
              </a:rPr>
              <a:t>)</a:t>
            </a:r>
          </a:p>
        </p:txBody>
      </p:sp>
      <p:pic>
        <p:nvPicPr>
          <p:cNvPr id="6" name="Image 5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643EF384-29B9-2191-8641-2545C9F1FB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6404481-5746-3A71-1D77-EFD5380D4214}"/>
              </a:ext>
            </a:extLst>
          </p:cNvPr>
          <p:cNvSpPr/>
          <p:nvPr/>
        </p:nvSpPr>
        <p:spPr>
          <a:xfrm>
            <a:off x="2244436" y="2632365"/>
            <a:ext cx="410095" cy="36576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C84F8E1-AFC9-C333-C0EB-741CAA5FD5C2}"/>
              </a:ext>
            </a:extLst>
          </p:cNvPr>
          <p:cNvSpPr/>
          <p:nvPr/>
        </p:nvSpPr>
        <p:spPr>
          <a:xfrm>
            <a:off x="3322320" y="5990591"/>
            <a:ext cx="410095" cy="365760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418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6C3CB-5813-4EF0-A125-42F0328E5449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35359" y="6237312"/>
            <a:ext cx="3568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adapté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Fredberg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JJ 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196752"/>
            <a:ext cx="5021262" cy="4465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45" y="1340768"/>
            <a:ext cx="3800475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lèche droite 2"/>
          <p:cNvSpPr/>
          <p:nvPr/>
        </p:nvSpPr>
        <p:spPr>
          <a:xfrm>
            <a:off x="4790643" y="3140968"/>
            <a:ext cx="1060192" cy="1440160"/>
          </a:xfrm>
          <a:prstGeom prst="rightArrow">
            <a:avLst/>
          </a:prstGeom>
          <a:solidFill>
            <a:srgbClr val="00B0F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/>
          <p:cNvSpPr txBox="1"/>
          <p:nvPr/>
        </p:nvSpPr>
        <p:spPr>
          <a:xfrm>
            <a:off x="235293" y="457116"/>
            <a:ext cx="9433048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3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Plethysmographie</a:t>
            </a: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bariatrique par caisson</a:t>
            </a:r>
          </a:p>
          <a:p>
            <a:r>
              <a:rPr lang="fr-FR" sz="3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Mini</a:t>
            </a:r>
            <a:r>
              <a:rPr lang="fr-FR" sz="3600" b="1" dirty="0" err="1">
                <a:solidFill>
                  <a:srgbClr val="00B0F0"/>
                </a:solidFill>
                <a:latin typeface="+mn-lt"/>
              </a:rPr>
              <a:t>Box</a:t>
            </a:r>
            <a:r>
              <a:rPr lang="fr-FR" sz="3600" b="1" dirty="0">
                <a:solidFill>
                  <a:srgbClr val="00B0F0"/>
                </a:solidFill>
                <a:latin typeface="+mn-lt"/>
              </a:rPr>
              <a:t>+		+ </a:t>
            </a:r>
            <a:r>
              <a:rPr lang="fr-FR" sz="3600" b="1" dirty="0" err="1">
                <a:solidFill>
                  <a:srgbClr val="00B0F0"/>
                </a:solidFill>
                <a:latin typeface="+mn-lt"/>
              </a:rPr>
              <a:t>spirometrie</a:t>
            </a:r>
            <a:endParaRPr lang="fr-FR" sz="36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566C367-FA28-0F0F-45E0-AEB48C8C80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1024091"/>
            <a:ext cx="633354" cy="633354"/>
          </a:xfrm>
          <a:prstGeom prst="rect">
            <a:avLst/>
          </a:prstGeom>
        </p:spPr>
      </p:pic>
      <p:pic>
        <p:nvPicPr>
          <p:cNvPr id="10" name="Image 9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1E52D1E6-29EE-0D45-A6EE-69406B5E1F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176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6C3CB-5813-4EF0-A125-42F0328E5449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7" y="332656"/>
            <a:ext cx="3960440" cy="21602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153550" y="268012"/>
            <a:ext cx="66951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</a:t>
            </a:r>
            <a:r>
              <a:rPr lang="fr-FR" sz="20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Box</a:t>
            </a:r>
            <a:r>
              <a:rPr lang="fr-FR" sz="20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derives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TLC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during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tidal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breathing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gas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pressures and air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flows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immediately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preceding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following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airway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occlusions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based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a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combination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first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principles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inductive </a:t>
            </a:r>
            <a:r>
              <a:rPr lang="fr-FR" sz="2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statistics</a:t>
            </a:r>
            <a:r>
              <a:rPr lang="fr-F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77" y="2537578"/>
            <a:ext cx="5688632" cy="4183898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5802283" y="2564904"/>
            <a:ext cx="6161125" cy="4199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70C0"/>
                </a:solidFill>
                <a:latin typeface="+mn-lt"/>
              </a:rPr>
              <a:t>Bases physiques de la </a:t>
            </a:r>
            <a:r>
              <a:rPr lang="en-US" sz="2000" b="1" dirty="0" err="1">
                <a:solidFill>
                  <a:srgbClr val="0070C0"/>
                </a:solidFill>
                <a:latin typeface="+mn-lt"/>
              </a:rPr>
              <a:t>méthode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 de la </a:t>
            </a:r>
            <a:r>
              <a:rPr lang="en-US" sz="2000" b="1" dirty="0" err="1">
                <a:solidFill>
                  <a:srgbClr val="0070C0"/>
                </a:solidFill>
                <a:latin typeface="+mn-lt"/>
              </a:rPr>
              <a:t>MiniBox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+.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B0F0"/>
                </a:solidFill>
                <a:latin typeface="+mn-lt"/>
              </a:rPr>
              <a:t>1. </a:t>
            </a:r>
            <a:r>
              <a:rPr lang="en-US" sz="2000" b="1" dirty="0">
                <a:latin typeface="+mn-lt"/>
              </a:rPr>
              <a:t>Un caisson </a:t>
            </a:r>
            <a:r>
              <a:rPr lang="en-US" sz="2000" b="1" dirty="0" err="1">
                <a:latin typeface="+mn-lt"/>
              </a:rPr>
              <a:t>rigide</a:t>
            </a:r>
            <a:r>
              <a:rPr lang="en-US" sz="2000" b="1" dirty="0">
                <a:latin typeface="+mn-lt"/>
              </a:rPr>
              <a:t> d’un volume VC est </a:t>
            </a:r>
            <a:r>
              <a:rPr lang="en-US" sz="2000" b="1" dirty="0" err="1">
                <a:latin typeface="+mn-lt"/>
              </a:rPr>
              <a:t>connecté</a:t>
            </a:r>
            <a:r>
              <a:rPr lang="en-US" sz="2000" b="1" dirty="0">
                <a:latin typeface="+mn-lt"/>
              </a:rPr>
              <a:t> à vase expansible (avec </a:t>
            </a:r>
            <a:r>
              <a:rPr lang="en-US" sz="2000" b="1" dirty="0" err="1">
                <a:latin typeface="+mn-lt"/>
              </a:rPr>
              <a:t>une</a:t>
            </a:r>
            <a:r>
              <a:rPr lang="en-US" sz="2000" b="1" dirty="0">
                <a:latin typeface="+mn-lt"/>
              </a:rPr>
              <a:t> compliance </a:t>
            </a:r>
            <a:r>
              <a:rPr lang="en-US" sz="2000" b="1" dirty="0" err="1">
                <a:latin typeface="+mn-lt"/>
              </a:rPr>
              <a:t>connue</a:t>
            </a:r>
            <a:r>
              <a:rPr lang="en-US" sz="2000" b="1" dirty="0">
                <a:latin typeface="+mn-lt"/>
              </a:rPr>
              <a:t>) de volume initial VL, qui </a:t>
            </a:r>
            <a:r>
              <a:rPr lang="en-US" sz="2000" b="1" dirty="0" err="1">
                <a:latin typeface="+mn-lt"/>
              </a:rPr>
              <a:t>s’expand</a:t>
            </a:r>
            <a:r>
              <a:rPr lang="en-US" sz="2000" b="1" dirty="0">
                <a:latin typeface="+mn-lt"/>
              </a:rPr>
              <a:t> à la </a:t>
            </a:r>
            <a:r>
              <a:rPr lang="en-US" sz="2000" b="1" dirty="0" err="1">
                <a:latin typeface="+mn-lt"/>
              </a:rPr>
              <a:t>fréquence</a:t>
            </a:r>
            <a:r>
              <a:rPr lang="en-US" sz="2000" b="1" dirty="0">
                <a:latin typeface="+mn-lt"/>
              </a:rPr>
              <a:t> F0 </a:t>
            </a:r>
            <a:r>
              <a:rPr lang="en-US" sz="2000" b="1" dirty="0">
                <a:solidFill>
                  <a:srgbClr val="00B0F0"/>
                </a:solidFill>
                <a:latin typeface="+mn-lt"/>
              </a:rPr>
              <a:t>= le patient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B0F0"/>
                </a:solidFill>
                <a:latin typeface="+mn-lt"/>
              </a:rPr>
              <a:t>2. </a:t>
            </a:r>
            <a:r>
              <a:rPr lang="en-US" sz="2000" b="1" dirty="0">
                <a:latin typeface="+mn-lt"/>
              </a:rPr>
              <a:t>VL </a:t>
            </a:r>
            <a:r>
              <a:rPr lang="en-US" sz="2000" b="1" dirty="0" err="1">
                <a:latin typeface="+mn-lt"/>
              </a:rPr>
              <a:t>représente</a:t>
            </a:r>
            <a:r>
              <a:rPr lang="en-US" sz="2000" b="1" dirty="0">
                <a:latin typeface="+mn-lt"/>
              </a:rPr>
              <a:t> (mime) le </a:t>
            </a:r>
            <a:r>
              <a:rPr lang="en-US" sz="2000" b="1" dirty="0" err="1">
                <a:latin typeface="+mn-lt"/>
              </a:rPr>
              <a:t>système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pulmonaire</a:t>
            </a:r>
            <a:endParaRPr lang="en-US" sz="2000" b="1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sz="2000" b="1" dirty="0">
                <a:latin typeface="+mn-lt"/>
              </a:rPr>
              <a:t>VC </a:t>
            </a:r>
            <a:r>
              <a:rPr lang="en-US" sz="2000" b="1" dirty="0" err="1">
                <a:latin typeface="+mn-lt"/>
              </a:rPr>
              <a:t>représente</a:t>
            </a:r>
            <a:r>
              <a:rPr lang="en-US" sz="2000" b="1" dirty="0">
                <a:latin typeface="+mn-lt"/>
              </a:rPr>
              <a:t> le caisson </a:t>
            </a:r>
            <a:r>
              <a:rPr lang="en-US" sz="2000" b="1" dirty="0" err="1">
                <a:latin typeface="+mn-lt"/>
              </a:rPr>
              <a:t>rigide</a:t>
            </a:r>
            <a:r>
              <a:rPr lang="en-US" sz="2000" b="1" dirty="0">
                <a:latin typeface="+mn-lt"/>
              </a:rPr>
              <a:t> de la </a:t>
            </a:r>
            <a:r>
              <a:rPr lang="en-US" sz="2000" b="1" dirty="0" err="1">
                <a:latin typeface="+mn-lt"/>
              </a:rPr>
              <a:t>MiniBox</a:t>
            </a:r>
            <a:r>
              <a:rPr lang="en-US" sz="2000" b="1" dirty="0">
                <a:latin typeface="+mn-lt"/>
              </a:rPr>
              <a:t>+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B0F0"/>
                </a:solidFill>
                <a:latin typeface="+mn-lt"/>
              </a:rPr>
              <a:t>3. </a:t>
            </a:r>
            <a:r>
              <a:rPr lang="en-US" sz="2000" b="1" dirty="0">
                <a:latin typeface="+mn-lt"/>
              </a:rPr>
              <a:t>La </a:t>
            </a:r>
            <a:r>
              <a:rPr lang="en-US" sz="2000" b="1" dirty="0" err="1">
                <a:latin typeface="+mn-lt"/>
              </a:rPr>
              <a:t>dépression</a:t>
            </a:r>
            <a:r>
              <a:rPr lang="en-US" sz="2000" b="1" dirty="0">
                <a:latin typeface="+mn-lt"/>
              </a:rPr>
              <a:t> (</a:t>
            </a:r>
            <a:r>
              <a:rPr lang="en-US" sz="2000" b="1" dirty="0" err="1">
                <a:latin typeface="+mn-lt"/>
              </a:rPr>
              <a:t>débit</a:t>
            </a:r>
            <a:r>
              <a:rPr lang="en-US" sz="2000" b="1" dirty="0">
                <a:latin typeface="+mn-lt"/>
              </a:rPr>
              <a:t>) du </a:t>
            </a:r>
            <a:r>
              <a:rPr lang="en-US" sz="2000" b="1" dirty="0" err="1">
                <a:latin typeface="+mn-lt"/>
              </a:rPr>
              <a:t>gaz</a:t>
            </a:r>
            <a:r>
              <a:rPr lang="en-US" sz="2000" b="1" dirty="0">
                <a:latin typeface="+mn-lt"/>
              </a:rPr>
              <a:t> de VC vers VL (</a:t>
            </a:r>
            <a:r>
              <a:rPr lang="en-US" sz="2000" b="1" dirty="0" err="1">
                <a:latin typeface="+mn-lt"/>
              </a:rPr>
              <a:t>poumons</a:t>
            </a:r>
            <a:r>
              <a:rPr lang="en-US" sz="2000" b="1" dirty="0">
                <a:latin typeface="+mn-lt"/>
              </a:rPr>
              <a:t>) </a:t>
            </a:r>
            <a:r>
              <a:rPr lang="en-US" sz="2000" b="1" dirty="0" err="1">
                <a:latin typeface="+mn-lt"/>
              </a:rPr>
              <a:t>induit</a:t>
            </a:r>
            <a:r>
              <a:rPr lang="en-US" sz="2000" b="1" dirty="0">
                <a:latin typeface="+mn-lt"/>
              </a:rPr>
              <a:t> un </a:t>
            </a:r>
            <a:r>
              <a:rPr lang="en-US" sz="2000" b="1" dirty="0" err="1">
                <a:latin typeface="+mn-lt"/>
              </a:rPr>
              <a:t>débit</a:t>
            </a:r>
            <a:r>
              <a:rPr lang="en-US" sz="2000" b="1" dirty="0">
                <a:latin typeface="+mn-lt"/>
              </a:rPr>
              <a:t> (FC) de </a:t>
            </a:r>
            <a:r>
              <a:rPr lang="en-US" sz="2000" b="1" dirty="0" err="1">
                <a:latin typeface="+mn-lt"/>
              </a:rPr>
              <a:t>gaz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depuis</a:t>
            </a:r>
            <a:r>
              <a:rPr lang="en-US" sz="2000" b="1" dirty="0">
                <a:latin typeface="+mn-lt"/>
              </a:rPr>
              <a:t> le vase </a:t>
            </a:r>
            <a:r>
              <a:rPr lang="en-US" sz="2000" b="1" dirty="0" err="1">
                <a:latin typeface="+mn-lt"/>
              </a:rPr>
              <a:t>rigide</a:t>
            </a:r>
            <a:r>
              <a:rPr lang="en-US" sz="2000" b="1" dirty="0">
                <a:latin typeface="+mn-lt"/>
              </a:rPr>
              <a:t> (</a:t>
            </a:r>
            <a:r>
              <a:rPr lang="en-US" sz="2000" b="1" i="1" dirty="0">
                <a:latin typeface="+mn-lt"/>
              </a:rPr>
              <a:t>caisson</a:t>
            </a:r>
            <a:r>
              <a:rPr lang="en-US" sz="2000" b="1" dirty="0">
                <a:latin typeface="+mn-lt"/>
              </a:rPr>
              <a:t>) vers le vase expansible (</a:t>
            </a:r>
            <a:r>
              <a:rPr lang="en-US" sz="2000" b="1" i="1" dirty="0">
                <a:latin typeface="+mn-lt"/>
              </a:rPr>
              <a:t>patient</a:t>
            </a:r>
            <a:r>
              <a:rPr lang="en-US" sz="2000" b="1" dirty="0">
                <a:latin typeface="+mn-lt"/>
              </a:rPr>
              <a:t>)</a:t>
            </a:r>
          </a:p>
        </p:txBody>
      </p:sp>
      <p:pic>
        <p:nvPicPr>
          <p:cNvPr id="4" name="Image 3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7CE1D632-794C-C752-BCD7-86D2B54F47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E8158A9-DB85-0A5F-A3C7-7B751A2605FD}"/>
              </a:ext>
            </a:extLst>
          </p:cNvPr>
          <p:cNvSpPr txBox="1"/>
          <p:nvPr/>
        </p:nvSpPr>
        <p:spPr>
          <a:xfrm>
            <a:off x="4034444" y="3236422"/>
            <a:ext cx="11194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F0"/>
                </a:solidFill>
              </a:rPr>
              <a:t>patient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466B4F3-377D-BE7C-61BB-099FBE815970}"/>
              </a:ext>
            </a:extLst>
          </p:cNvPr>
          <p:cNvSpPr txBox="1"/>
          <p:nvPr/>
        </p:nvSpPr>
        <p:spPr>
          <a:xfrm>
            <a:off x="1188720" y="5716386"/>
            <a:ext cx="12773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B0F0"/>
                </a:solidFill>
              </a:rPr>
              <a:t>Caisson</a:t>
            </a:r>
          </a:p>
        </p:txBody>
      </p:sp>
    </p:spTree>
    <p:extLst>
      <p:ext uri="{BB962C8B-B14F-4D97-AF65-F5344CB8AC3E}">
        <p14:creationId xmlns:p14="http://schemas.microsoft.com/office/powerpoint/2010/main" val="253613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6C3CB-5813-4EF0-A125-42F0328E5449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44" y="174038"/>
            <a:ext cx="7577108" cy="158825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191344" y="2348880"/>
            <a:ext cx="2664296" cy="2520280"/>
          </a:xfrm>
          <a:prstGeom prst="rect">
            <a:avLst/>
          </a:pr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839415" y="3284984"/>
            <a:ext cx="17281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VC</a:t>
            </a:r>
          </a:p>
          <a:p>
            <a:r>
              <a:rPr lang="fr-FR" sz="3600" b="1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caisson</a:t>
            </a:r>
            <a:endParaRPr lang="fr-FR" sz="3600" b="1" i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651" y="2948742"/>
            <a:ext cx="2498242" cy="969713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5248137" y="2862705"/>
            <a:ext cx="2016224" cy="1224136"/>
          </a:xfrm>
          <a:prstGeom prst="roundRect">
            <a:avLst/>
          </a:prstGeom>
          <a:noFill/>
          <a:ln w="762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5231904" y="2852936"/>
            <a:ext cx="2664296" cy="2016224"/>
          </a:xfrm>
          <a:prstGeom prst="roundRect">
            <a:avLst/>
          </a:prstGeom>
          <a:noFill/>
          <a:ln w="76200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5968217" y="4086841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+mn-lt"/>
              </a:rPr>
              <a:t>Inspiration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5824200" y="3078729"/>
            <a:ext cx="2016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B0F0"/>
                </a:solidFill>
                <a:latin typeface="+mn-lt"/>
              </a:rPr>
              <a:t>VL</a:t>
            </a:r>
          </a:p>
          <a:p>
            <a:r>
              <a:rPr lang="fr-FR" sz="2400" b="1" i="1" dirty="0">
                <a:solidFill>
                  <a:srgbClr val="00B0F0"/>
                </a:solidFill>
              </a:rPr>
              <a:t>patient</a:t>
            </a:r>
            <a:endParaRPr lang="fr-FR" sz="2400" b="1" i="1" dirty="0">
              <a:solidFill>
                <a:srgbClr val="00B0F0"/>
              </a:solidFill>
              <a:latin typeface="+mn-lt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1847528" y="3608149"/>
            <a:ext cx="3960440" cy="36875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/>
          <p:cNvSpPr txBox="1"/>
          <p:nvPr/>
        </p:nvSpPr>
        <p:spPr>
          <a:xfrm>
            <a:off x="2999655" y="2492896"/>
            <a:ext cx="947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B0F0"/>
                </a:solidFill>
                <a:latin typeface="+mj-lt"/>
              </a:rPr>
              <a:t>Valve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3903608" y="3059668"/>
            <a:ext cx="12562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+mj-lt"/>
              </a:rPr>
              <a:t>Spiromètre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855641" y="4086841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i="1" dirty="0">
                <a:latin typeface="+mn-lt"/>
              </a:rPr>
              <a:t>f(x) = </a:t>
            </a:r>
            <a:r>
              <a:rPr lang="fr-FR" sz="3200" i="1" dirty="0">
                <a:solidFill>
                  <a:srgbClr val="00B0F0"/>
                </a:solidFill>
                <a:latin typeface="+mn-lt"/>
                <a:cs typeface="Calibri" panose="020F0502020204030204" pitchFamily="34" charset="0"/>
              </a:rPr>
              <a:t>ɸ</a:t>
            </a:r>
            <a:r>
              <a:rPr lang="fr-FR" sz="2800" i="1" dirty="0">
                <a:solidFill>
                  <a:srgbClr val="00B0F0"/>
                </a:solidFill>
                <a:cs typeface="Calibri" panose="020F0502020204030204" pitchFamily="34" charset="0"/>
              </a:rPr>
              <a:t>(</a:t>
            </a:r>
            <a:r>
              <a:rPr lang="fr-FR" sz="2800" b="1" i="1" dirty="0">
                <a:latin typeface="+mn-lt"/>
              </a:rPr>
              <a:t>F0, </a:t>
            </a:r>
            <a:r>
              <a:rPr lang="fr-FR" sz="2800" b="1" i="1" dirty="0" err="1">
                <a:latin typeface="+mn-lt"/>
              </a:rPr>
              <a:t>Fc</a:t>
            </a:r>
            <a:r>
              <a:rPr lang="fr-FR" sz="2800" b="1" i="1" dirty="0">
                <a:solidFill>
                  <a:srgbClr val="00B0F0"/>
                </a:solidFill>
                <a:latin typeface="+mn-lt"/>
              </a:rPr>
              <a:t>)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231" y="2163795"/>
            <a:ext cx="2570637" cy="2384711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335359" y="6237312"/>
            <a:ext cx="3568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adapté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Fredberg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JJ 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8078101" y="4790762"/>
            <a:ext cx="305845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Résultats </a:t>
            </a:r>
            <a:r>
              <a:rPr lang="fr-FR" sz="2800" b="1" dirty="0" err="1">
                <a:solidFill>
                  <a:srgbClr val="00B0F0"/>
                </a:solidFill>
                <a:latin typeface="+mn-lt"/>
              </a:rPr>
              <a:t>MiniBox</a:t>
            </a:r>
            <a:endParaRPr lang="fr-FR" sz="2800" b="1" dirty="0">
              <a:solidFill>
                <a:srgbClr val="00B0F0"/>
              </a:solidFill>
              <a:latin typeface="+mn-lt"/>
            </a:endParaRPr>
          </a:p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1.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Débits</a:t>
            </a:r>
          </a:p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2.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Volumes</a:t>
            </a:r>
          </a:p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3.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Capacités</a:t>
            </a:r>
          </a:p>
        </p:txBody>
      </p:sp>
      <p:pic>
        <p:nvPicPr>
          <p:cNvPr id="20" name="Image 19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996F7D5B-4069-4193-279B-0F0CC7CC3A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A296301-F080-FB62-644A-83A032432E49}"/>
              </a:ext>
            </a:extLst>
          </p:cNvPr>
          <p:cNvSpPr txBox="1"/>
          <p:nvPr/>
        </p:nvSpPr>
        <p:spPr>
          <a:xfrm>
            <a:off x="399010" y="2560320"/>
            <a:ext cx="2184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2060"/>
                </a:solidFill>
              </a:rPr>
              <a:t>P – n’</a:t>
            </a:r>
            <a:r>
              <a:rPr lang="fr-FR" sz="3200" b="1" dirty="0">
                <a:solidFill>
                  <a:srgbClr val="002060"/>
                </a:solidFill>
                <a:latin typeface="Symbol" panose="05050102010706020507" pitchFamily="18" charset="2"/>
              </a:rPr>
              <a:t>D</a:t>
            </a:r>
            <a:r>
              <a:rPr lang="fr-FR" sz="3200" b="1" dirty="0">
                <a:solidFill>
                  <a:srgbClr val="002060"/>
                </a:solidFill>
              </a:rPr>
              <a:t>P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98107F7-F73F-F8CE-9EA3-8A35B3EA4584}"/>
              </a:ext>
            </a:extLst>
          </p:cNvPr>
          <p:cNvSpPr txBox="1"/>
          <p:nvPr/>
        </p:nvSpPr>
        <p:spPr>
          <a:xfrm>
            <a:off x="5403345" y="4314076"/>
            <a:ext cx="12577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00B0F0"/>
                </a:solidFill>
              </a:rPr>
              <a:t>n’Q</a:t>
            </a:r>
          </a:p>
        </p:txBody>
      </p:sp>
    </p:spTree>
    <p:extLst>
      <p:ext uri="{BB962C8B-B14F-4D97-AF65-F5344CB8AC3E}">
        <p14:creationId xmlns:p14="http://schemas.microsoft.com/office/powerpoint/2010/main" val="16410306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6C3CB-5813-4EF0-A125-42F0328E5449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340768"/>
            <a:ext cx="5677692" cy="2800741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335360" y="260648"/>
            <a:ext cx="102251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Mesure du VGT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(Volume Gazeux intra-Thoracique), </a:t>
            </a:r>
            <a:r>
              <a:rPr lang="fr-FR" sz="2800" b="1" dirty="0">
                <a:solidFill>
                  <a:srgbClr val="0070C0"/>
                </a:solidFill>
                <a:latin typeface="+mn-lt"/>
              </a:rPr>
              <a:t>et de la CPT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1528" y="3806419"/>
            <a:ext cx="3486637" cy="2915057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6540655" y="3068960"/>
            <a:ext cx="4176464" cy="374441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/>
          <p:cNvCxnSpPr/>
          <p:nvPr/>
        </p:nvCxnSpPr>
        <p:spPr>
          <a:xfrm>
            <a:off x="3287688" y="2636912"/>
            <a:ext cx="3384376" cy="1656184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/>
          <p:cNvSpPr txBox="1"/>
          <p:nvPr/>
        </p:nvSpPr>
        <p:spPr>
          <a:xfrm>
            <a:off x="695400" y="4141509"/>
            <a:ext cx="55446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B0F0"/>
                </a:solidFill>
                <a:latin typeface="+mn-lt"/>
              </a:rPr>
              <a:t>Débits</a:t>
            </a:r>
            <a:r>
              <a:rPr lang="en-US" sz="2400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latin typeface="+mn-lt"/>
              </a:rPr>
              <a:t>lors</a:t>
            </a:r>
            <a:r>
              <a:rPr lang="en-US" sz="2400" b="1" dirty="0">
                <a:solidFill>
                  <a:srgbClr val="00B0F0"/>
                </a:solidFill>
                <a:latin typeface="+mn-lt"/>
              </a:rPr>
              <a:t> d’un Evèn.t </a:t>
            </a:r>
            <a:r>
              <a:rPr lang="en-US" sz="2400" b="1" dirty="0" err="1">
                <a:solidFill>
                  <a:srgbClr val="00B0F0"/>
                </a:solidFill>
                <a:latin typeface="+mn-lt"/>
              </a:rPr>
              <a:t>MiniBox</a:t>
            </a:r>
            <a:r>
              <a:rPr lang="en-US" sz="2400" b="1" dirty="0">
                <a:solidFill>
                  <a:srgbClr val="00B0F0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rgbClr val="00B0F0"/>
                </a:solidFill>
                <a:latin typeface="+mn-lt"/>
              </a:rPr>
              <a:t>typique</a:t>
            </a:r>
            <a:r>
              <a:rPr lang="en-US" sz="2400" b="1" dirty="0">
                <a:solidFill>
                  <a:srgbClr val="00B0F0"/>
                </a:solidFill>
                <a:latin typeface="+mn-lt"/>
              </a:rPr>
              <a:t>:</a:t>
            </a:r>
          </a:p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Les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valeurs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de debits à F0 et FC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sont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calculés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par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moyennage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des debits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juste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avant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le début de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fermeture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de la valve et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immédiatement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à la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fermeture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complete, par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échantillonage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d’intervalles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20 msec. </a:t>
            </a:r>
            <a:endParaRPr lang="fr-FR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540654" y="1508581"/>
            <a:ext cx="53879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B0F0"/>
                </a:solidFill>
                <a:latin typeface="+mj-lt"/>
              </a:rPr>
              <a:t>Éven.ts</a:t>
            </a:r>
            <a:r>
              <a:rPr lang="en-US" sz="2400" b="1" dirty="0">
                <a:solidFill>
                  <a:srgbClr val="00B0F0"/>
                </a:solidFill>
                <a:latin typeface="+mj-lt"/>
              </a:rPr>
              <a:t> Caisson:</a:t>
            </a:r>
          </a:p>
          <a:p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Initiés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à la fin de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l’INSpiration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des VT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d’une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ventilation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calme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et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normale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sp>
        <p:nvSpPr>
          <p:cNvPr id="12" name="Rectangle à coins arrondis 11"/>
          <p:cNvSpPr/>
          <p:nvPr/>
        </p:nvSpPr>
        <p:spPr>
          <a:xfrm>
            <a:off x="8184232" y="4725144"/>
            <a:ext cx="216024" cy="936104"/>
          </a:xfrm>
          <a:prstGeom prst="roundRect">
            <a:avLst/>
          </a:prstGeom>
          <a:noFill/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9840416" y="3696390"/>
            <a:ext cx="2196243" cy="646331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+mn-lt"/>
              </a:rPr>
              <a:t>Mesure toutes les 20 sec.,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et </a:t>
            </a:r>
            <a:r>
              <a:rPr lang="fr-FR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moyennage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pic>
        <p:nvPicPr>
          <p:cNvPr id="15" name="Image 14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E26CC80E-7B2C-7389-74E3-EA39BE970B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85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6C3CB-5813-4EF0-A125-42F0328E5449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728" y="1772816"/>
            <a:ext cx="6137000" cy="465455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79376" y="292934"/>
            <a:ext cx="114840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Body-Box, </a:t>
            </a:r>
            <a:r>
              <a:rPr lang="fr-FR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«Boite#1 »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sz="2800" b="1" dirty="0" err="1">
                <a:solidFill>
                  <a:srgbClr val="00B0F0"/>
                </a:solidFill>
                <a:latin typeface="+mn-lt"/>
              </a:rPr>
              <a:t>Plethysmographe</a:t>
            </a:r>
            <a:r>
              <a:rPr lang="fr-FR" sz="2800" b="1" dirty="0">
                <a:solidFill>
                  <a:srgbClr val="00B0F0"/>
                </a:solidFill>
                <a:latin typeface="+mn-lt"/>
              </a:rPr>
              <a:t> barométrique</a:t>
            </a:r>
          </a:p>
          <a:p>
            <a:r>
              <a:rPr lang="fr-FR" sz="28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nécessite</a:t>
            </a:r>
          </a:p>
          <a:p>
            <a:r>
              <a:rPr lang="fr-FR" sz="28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</a:t>
            </a:r>
            <a:r>
              <a:rPr lang="fr-FR" sz="28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Spirométre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mesurer le volume mobilisé par le patient </a:t>
            </a:r>
            <a:r>
              <a:rPr lang="fr-FR" sz="2800" b="1" dirty="0">
                <a:solidFill>
                  <a:srgbClr val="0070C0"/>
                </a:solidFill>
                <a:latin typeface="+mn-lt"/>
              </a:rPr>
              <a:t>et début INSP</a:t>
            </a:r>
          </a:p>
          <a:p>
            <a:r>
              <a:rPr lang="fr-FR" sz="2800" b="1" dirty="0">
                <a:solidFill>
                  <a:srgbClr val="0070C0"/>
                </a:solidFill>
              </a:rPr>
              <a:t>2. </a:t>
            </a:r>
            <a:r>
              <a:rPr lang="fr-FR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 Volume de référence pour mesurer les Volumes absolus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11934" y="2348880"/>
            <a:ext cx="4248472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b="1" dirty="0" err="1">
                <a:solidFill>
                  <a:srgbClr val="002060"/>
                </a:solidFill>
                <a:latin typeface="+mn-lt"/>
              </a:rPr>
              <a:t>SeringueS</a:t>
            </a:r>
            <a:r>
              <a:rPr lang="fr-FR" sz="24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fr-FR" dirty="0">
                <a:solidFill>
                  <a:srgbClr val="002060"/>
                </a:solidFill>
                <a:latin typeface="+mn-lt"/>
              </a:rPr>
              <a:t>(x2, x3) </a:t>
            </a:r>
            <a:r>
              <a:rPr lang="fr-FR" sz="2400" b="1" dirty="0">
                <a:solidFill>
                  <a:srgbClr val="002060"/>
                </a:solidFill>
                <a:latin typeface="+mn-lt"/>
              </a:rPr>
              <a:t>de calibration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983156" y="4005064"/>
            <a:ext cx="3888432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2060"/>
                </a:solidFill>
                <a:latin typeface="+mn-lt"/>
              </a:rPr>
              <a:t>Fuites calibrées mécaniques 	</a:t>
            </a:r>
            <a:r>
              <a:rPr lang="fr-FR" sz="2400" b="1" i="1" dirty="0">
                <a:solidFill>
                  <a:srgbClr val="002060"/>
                </a:solidFill>
                <a:latin typeface="+mn-lt"/>
              </a:rPr>
              <a:t>(anti-asphyxie)</a:t>
            </a:r>
          </a:p>
        </p:txBody>
      </p:sp>
      <p:sp>
        <p:nvSpPr>
          <p:cNvPr id="8" name="Rectangle 7"/>
          <p:cNvSpPr/>
          <p:nvPr/>
        </p:nvSpPr>
        <p:spPr>
          <a:xfrm>
            <a:off x="8530772" y="3498010"/>
            <a:ext cx="3079882" cy="461665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fr-FR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Chambre de Référence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6744072" y="4849996"/>
            <a:ext cx="7920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2060"/>
                </a:solidFill>
                <a:latin typeface="+mj-lt"/>
              </a:rPr>
              <a:t>VG</a:t>
            </a:r>
            <a:r>
              <a:rPr lang="fr-FR" sz="2400" b="1" dirty="0">
                <a:latin typeface="+mj-lt"/>
              </a:rPr>
              <a:t>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015880" y="2348880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err="1">
                <a:solidFill>
                  <a:srgbClr val="00B0F0"/>
                </a:solidFill>
                <a:latin typeface="+mn-lt"/>
              </a:rPr>
              <a:t>Vboite</a:t>
            </a:r>
            <a:endParaRPr lang="fr-FR" sz="2000" b="1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86651" y="4005064"/>
            <a:ext cx="1595996" cy="2128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Image 13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0A6CA484-B4A7-9516-6549-492AE02CC4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DA7B731-AB26-7380-AE91-4423FF676619}"/>
              </a:ext>
            </a:extLst>
          </p:cNvPr>
          <p:cNvSpPr/>
          <p:nvPr/>
        </p:nvSpPr>
        <p:spPr>
          <a:xfrm>
            <a:off x="435033" y="1185717"/>
            <a:ext cx="11175622" cy="39949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39508AC-D6B3-6593-7970-4C58208288C7}"/>
              </a:ext>
            </a:extLst>
          </p:cNvPr>
          <p:cNvSpPr/>
          <p:nvPr/>
        </p:nvSpPr>
        <p:spPr>
          <a:xfrm>
            <a:off x="7082444" y="2348880"/>
            <a:ext cx="1390996" cy="144172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FE2E5CE-A674-D52C-393A-FC0F1E6E5A01}"/>
              </a:ext>
            </a:extLst>
          </p:cNvPr>
          <p:cNvSpPr/>
          <p:nvPr/>
        </p:nvSpPr>
        <p:spPr>
          <a:xfrm>
            <a:off x="435032" y="1679567"/>
            <a:ext cx="9590117" cy="399490"/>
          </a:xfrm>
          <a:prstGeom prst="round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9DDE5295-14F9-BF28-4F63-49281028ED7D}"/>
              </a:ext>
            </a:extLst>
          </p:cNvPr>
          <p:cNvSpPr/>
          <p:nvPr/>
        </p:nvSpPr>
        <p:spPr>
          <a:xfrm>
            <a:off x="8240684" y="3498010"/>
            <a:ext cx="1544044" cy="2858341"/>
          </a:xfrm>
          <a:prstGeom prst="round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3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E5649D-0B36-4DD1-B7C9-E210BC594ACB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301934" y="332656"/>
            <a:ext cx="1049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B0F0"/>
                </a:solidFill>
                <a:latin typeface="+mn-lt"/>
              </a:rPr>
              <a:t>Méthodes </a:t>
            </a:r>
            <a:r>
              <a:rPr lang="fr-FR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et </a:t>
            </a:r>
            <a:r>
              <a:rPr lang="fr-FR" sz="36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Principes des </a:t>
            </a:r>
            <a:r>
              <a:rPr lang="fr-FR" sz="36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pléthysmoGraphies</a:t>
            </a:r>
            <a:endParaRPr lang="fr-FR" sz="5400" b="1" i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B6AAD2B-62DD-FFA2-5B5A-1E59D9B82CB4}"/>
              </a:ext>
            </a:extLst>
          </p:cNvPr>
          <p:cNvSpPr txBox="1"/>
          <p:nvPr/>
        </p:nvSpPr>
        <p:spPr>
          <a:xfrm>
            <a:off x="335360" y="2348880"/>
            <a:ext cx="1152128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1. </a:t>
            </a:r>
            <a:r>
              <a:rPr lang="fr-F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Dilution de l’Hélium, Loi de Conservation C1V1 = C2 V2 </a:t>
            </a:r>
          </a:p>
          <a:p>
            <a:r>
              <a:rPr lang="fr-FR" sz="2800" dirty="0">
                <a:solidFill>
                  <a:srgbClr val="00B0F0"/>
                </a:solidFill>
                <a:latin typeface="+mn-lt"/>
              </a:rPr>
              <a:t>2. </a:t>
            </a:r>
            <a:r>
              <a:rPr lang="fr-F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Rinçage de l’Azote, Loi Conservation appliquée à la dilution d’un traceur</a:t>
            </a:r>
          </a:p>
          <a:p>
            <a:endParaRPr lang="fr-FR" sz="2800" b="1" dirty="0">
              <a:latin typeface="+mn-lt"/>
            </a:endParaRPr>
          </a:p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3. </a:t>
            </a:r>
            <a:r>
              <a:rPr lang="fr-FR" sz="2800" b="1" dirty="0" err="1">
                <a:solidFill>
                  <a:srgbClr val="00B0F0"/>
                </a:solidFill>
                <a:latin typeface="+mn-lt"/>
              </a:rPr>
              <a:t>barométriqueS</a:t>
            </a:r>
            <a:endParaRPr lang="fr-FR" sz="2800" b="1" dirty="0">
              <a:solidFill>
                <a:srgbClr val="00B0F0"/>
              </a:solidFill>
              <a:latin typeface="+mn-lt"/>
            </a:endParaRPr>
          </a:p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3a. </a:t>
            </a:r>
            <a:r>
              <a:rPr lang="fr-FR" sz="2800" b="1" dirty="0">
                <a:latin typeface="+mn-lt"/>
              </a:rPr>
              <a:t>Barométrique en cabine,		Loi de Boyle-Mariotte </a:t>
            </a:r>
          </a:p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	+ </a:t>
            </a:r>
            <a:r>
              <a:rPr lang="fr-FR" sz="2800" b="1" dirty="0">
                <a:latin typeface="+mn-lt"/>
              </a:rPr>
              <a:t>Spirométrique en Cabine,	</a:t>
            </a:r>
            <a:r>
              <a:rPr lang="fr-FR" sz="2800" dirty="0">
                <a:latin typeface="+mn-lt"/>
              </a:rPr>
              <a:t>Lois de Boyle-Mariotte et de Laplace </a:t>
            </a:r>
          </a:p>
          <a:p>
            <a:r>
              <a:rPr lang="fr-FR" sz="2800" b="1" dirty="0">
                <a:solidFill>
                  <a:srgbClr val="00B0F0"/>
                </a:solidFill>
                <a:latin typeface="+mn-lt"/>
              </a:rPr>
              <a:t>3c. </a:t>
            </a:r>
            <a:r>
              <a:rPr lang="fr-FR" sz="2800" b="1" dirty="0">
                <a:latin typeface="+mn-lt"/>
              </a:rPr>
              <a:t>Bariatrique en Caisson, 		Loi de Boyle-Mariotte (et de Laplace)</a:t>
            </a:r>
          </a:p>
          <a:p>
            <a:r>
              <a:rPr lang="fr-FR" sz="2800" b="1" dirty="0">
                <a:latin typeface="+mn-lt"/>
              </a:rPr>
              <a:t>	</a:t>
            </a:r>
            <a:r>
              <a:rPr lang="fr-FR" sz="2800" b="1" dirty="0">
                <a:solidFill>
                  <a:srgbClr val="00B0F0"/>
                </a:solidFill>
                <a:latin typeface="+mn-lt"/>
              </a:rPr>
              <a:t> + </a:t>
            </a:r>
            <a:r>
              <a:rPr lang="fr-FR" sz="2800" b="1" dirty="0">
                <a:latin typeface="+mn-lt"/>
              </a:rPr>
              <a:t>Spirométrique en Caisson,	</a:t>
            </a:r>
            <a:r>
              <a:rPr lang="fr-FR" sz="2800" dirty="0">
                <a:latin typeface="+mn-lt"/>
              </a:rPr>
              <a:t>Lois de Boyle-Mariotte et de Laplace </a:t>
            </a:r>
            <a:endParaRPr lang="fr-FR" dirty="0">
              <a:latin typeface="+mn-lt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036255C-F505-95C1-7901-E91F2669C1F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816" y="5013176"/>
            <a:ext cx="383837" cy="383837"/>
          </a:xfrm>
          <a:prstGeom prst="rect">
            <a:avLst/>
          </a:prstGeom>
        </p:spPr>
      </p:pic>
      <p:pic>
        <p:nvPicPr>
          <p:cNvPr id="6" name="Image 5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7AC22086-5ACE-40BE-AF03-12AC0D9B6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14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56C3CB-5813-4EF0-A125-42F0328E5449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  <p:sp>
        <p:nvSpPr>
          <p:cNvPr id="3" name="ZoneTexte 2"/>
          <p:cNvSpPr txBox="1"/>
          <p:nvPr/>
        </p:nvSpPr>
        <p:spPr>
          <a:xfrm>
            <a:off x="147426" y="1358771"/>
            <a:ext cx="626469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Dans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un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système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clot = 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pas de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perte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de charge,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le rapport </a:t>
            </a:r>
            <a:r>
              <a:rPr lang="en-US" sz="2400" b="1" dirty="0">
                <a:solidFill>
                  <a:srgbClr val="00B0F0"/>
                </a:solidFill>
                <a:latin typeface="+mn-lt"/>
              </a:rPr>
              <a:t>VL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(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en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expansion) /</a:t>
            </a:r>
            <a:r>
              <a:rPr lang="en-US" sz="2400" b="1" dirty="0">
                <a:solidFill>
                  <a:srgbClr val="00B0F0"/>
                </a:solidFill>
                <a:latin typeface="+mn-lt"/>
              </a:rPr>
              <a:t>VC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(fixe) est 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proportionnel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	au %age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d’expansion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et du flux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d’évacuation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de VC (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Mini</a:t>
            </a:r>
            <a:r>
              <a:rPr lang="en-US" sz="2400" b="1" dirty="0" err="1">
                <a:solidFill>
                  <a:srgbClr val="00B0F0"/>
                </a:solidFill>
                <a:latin typeface="+mn-lt"/>
              </a:rPr>
              <a:t>Box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) vers VL  (patient) pendant F0 à FC</a:t>
            </a:r>
          </a:p>
          <a:p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sur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plusieurs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mesures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calcule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l’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mpédance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du </a:t>
            </a:r>
            <a:r>
              <a:rPr lang="en-US" sz="2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système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*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*En condition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isothermes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de la Loi de 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Boyle-Mariotte pour VL (“</a:t>
            </a:r>
            <a:r>
              <a:rPr lang="en-US" sz="24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poumon</a:t>
            </a:r>
            <a:r>
              <a:rPr lang="en-US" sz="24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”</a:t>
            </a:r>
          </a:p>
          <a:p>
            <a:r>
              <a:rPr lang="en-US" sz="2400" i="1" dirty="0">
                <a:solidFill>
                  <a:srgbClr val="00B0F0"/>
                </a:solidFill>
                <a:latin typeface="+mn-lt"/>
              </a:rPr>
              <a:t>et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*En conditions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adiabatiques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(pas de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perte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pour VC (caisson)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91343" y="404664"/>
            <a:ext cx="106872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Mesure du VGT,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Volume Gazeux </a:t>
            </a:r>
            <a:r>
              <a:rPr lang="fr-FR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intraThoracique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fr-FR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par la </a:t>
            </a:r>
            <a:r>
              <a:rPr lang="fr-FR" sz="2800" b="1" dirty="0">
                <a:solidFill>
                  <a:srgbClr val="00B0F0"/>
                </a:solidFill>
                <a:latin typeface="+mn-lt"/>
              </a:rPr>
              <a:t>Pléthysmographie Caisson</a:t>
            </a:r>
            <a:endParaRPr lang="fr-FR" sz="2800" b="1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810895" y="1412776"/>
            <a:ext cx="49017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00B0F0"/>
                </a:solidFill>
                <a:latin typeface="+mj-lt"/>
              </a:rPr>
              <a:t>VL = VC </a:t>
            </a:r>
            <a:r>
              <a:rPr lang="fr-FR" sz="2400" dirty="0">
                <a:solidFill>
                  <a:srgbClr val="00B0F0"/>
                </a:solidFill>
                <a:latin typeface="+mj-lt"/>
              </a:rPr>
              <a:t>x </a:t>
            </a:r>
            <a:r>
              <a:rPr lang="fr-FR" sz="3600" i="1" dirty="0">
                <a:solidFill>
                  <a:srgbClr val="00B0F0"/>
                </a:solidFill>
                <a:latin typeface="+mj-lt"/>
                <a:cs typeface="Calibri" panose="020F0502020204030204" pitchFamily="34" charset="0"/>
              </a:rPr>
              <a:t>ɸ</a:t>
            </a:r>
            <a:r>
              <a:rPr lang="fr-FR" sz="4000" dirty="0">
                <a:solidFill>
                  <a:srgbClr val="00B0F0"/>
                </a:solidFill>
                <a:latin typeface="+mj-lt"/>
                <a:cs typeface="Calibri" panose="020F0502020204030204" pitchFamily="34" charset="0"/>
              </a:rPr>
              <a:t>(</a:t>
            </a:r>
            <a:r>
              <a:rPr lang="fr-FR" sz="3200" b="1" dirty="0">
                <a:solidFill>
                  <a:srgbClr val="00B0F0"/>
                </a:solidFill>
                <a:latin typeface="+mj-lt"/>
                <a:cs typeface="Calibri" panose="020F0502020204030204" pitchFamily="34" charset="0"/>
              </a:rPr>
              <a:t>F0/FC , R, </a:t>
            </a:r>
            <a:r>
              <a:rPr lang="fr-FR" sz="3200" b="1" dirty="0">
                <a:solidFill>
                  <a:srgbClr val="00B0F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a</a:t>
            </a:r>
            <a:r>
              <a:rPr lang="fr-FR" sz="4000" dirty="0">
                <a:solidFill>
                  <a:srgbClr val="00B0F0"/>
                </a:solidFill>
                <a:latin typeface="+mj-lt"/>
                <a:cs typeface="Calibri" panose="020F0502020204030204" pitchFamily="34" charset="0"/>
              </a:rPr>
              <a:t>)</a:t>
            </a:r>
          </a:p>
          <a:p>
            <a:r>
              <a:rPr lang="fr-FR" sz="3200" i="1" dirty="0">
                <a:solidFill>
                  <a:srgbClr val="00B0F0"/>
                </a:solidFill>
                <a:latin typeface="+mn-lt"/>
                <a:cs typeface="Calibri" panose="020F0502020204030204" pitchFamily="34" charset="0"/>
              </a:rPr>
              <a:t>ɸ</a:t>
            </a:r>
            <a:r>
              <a:rPr lang="fr-FR" sz="3600" dirty="0">
                <a:solidFill>
                  <a:srgbClr val="00B0F0"/>
                </a:solidFill>
                <a:latin typeface="+mn-lt"/>
                <a:cs typeface="Calibri" panose="020F0502020204030204" pitchFamily="34" charset="0"/>
              </a:rPr>
              <a:t>:</a:t>
            </a:r>
            <a:r>
              <a:rPr lang="fr-FR" sz="3600" dirty="0">
                <a:latin typeface="+mn-lt"/>
                <a:cs typeface="Calibri" panose="020F0502020204030204" pitchFamily="34" charset="0"/>
              </a:rPr>
              <a:t> </a:t>
            </a:r>
            <a:r>
              <a:rPr lang="fr-FR" sz="2400" b="1" dirty="0">
                <a:latin typeface="+mn-lt"/>
                <a:cs typeface="Calibri" panose="020F0502020204030204" pitchFamily="34" charset="0"/>
              </a:rPr>
              <a:t>fonction mathématique</a:t>
            </a:r>
            <a:r>
              <a:rPr lang="fr-FR" sz="2400" b="1" dirty="0">
                <a:solidFill>
                  <a:srgbClr val="00B0F0"/>
                </a:solidFill>
                <a:latin typeface="+mn-lt"/>
                <a:cs typeface="Calibri" panose="020F0502020204030204" pitchFamily="34" charset="0"/>
              </a:rPr>
              <a:t>©</a:t>
            </a:r>
          </a:p>
          <a:p>
            <a:endParaRPr lang="fr-FR" sz="3600" b="1" dirty="0">
              <a:latin typeface="+mn-lt"/>
              <a:cs typeface="Calibri" panose="020F0502020204030204" pitchFamily="34" charset="0"/>
            </a:endParaRPr>
          </a:p>
          <a:p>
            <a:r>
              <a:rPr lang="fr-FR" sz="2400" b="1" dirty="0">
                <a:solidFill>
                  <a:srgbClr val="00B0F0"/>
                </a:solidFill>
                <a:latin typeface="+mn-lt"/>
                <a:cs typeface="Calibri" panose="020F0502020204030204" pitchFamily="34" charset="0"/>
              </a:rPr>
              <a:t>F0/FC :</a:t>
            </a:r>
            <a:r>
              <a:rPr lang="fr-FR" sz="2400" b="1" dirty="0">
                <a:latin typeface="+mn-lt"/>
                <a:cs typeface="Calibri" panose="020F0502020204030204" pitchFamily="34" charset="0"/>
              </a:rPr>
              <a:t> rapport</a:t>
            </a:r>
          </a:p>
          <a:p>
            <a:r>
              <a:rPr lang="fr-FR" sz="2400" b="1" dirty="0">
                <a:solidFill>
                  <a:srgbClr val="00B0F0"/>
                </a:solidFill>
                <a:latin typeface="+mn-lt"/>
                <a:cs typeface="Calibri" panose="020F0502020204030204" pitchFamily="34" charset="0"/>
              </a:rPr>
              <a:t>R: </a:t>
            </a:r>
            <a:r>
              <a:rPr lang="fr-FR" sz="2400" b="1" dirty="0">
                <a:cs typeface="Calibri" panose="020F0502020204030204" pitchFamily="34" charset="0"/>
              </a:rPr>
              <a:t>I</a:t>
            </a:r>
            <a:r>
              <a:rPr lang="fr-FR" sz="2400" b="1" dirty="0">
                <a:latin typeface="+mn-lt"/>
                <a:cs typeface="Calibri" panose="020F0502020204030204" pitchFamily="34" charset="0"/>
              </a:rPr>
              <a:t>mpédance du caisson rigide (VC)</a:t>
            </a:r>
          </a:p>
          <a:p>
            <a:r>
              <a:rPr lang="fr-FR" sz="2400" b="1" dirty="0">
                <a:solidFill>
                  <a:srgbClr val="00B0F0"/>
                </a:solidFill>
                <a:latin typeface="Symbol" panose="05050102010706020507" pitchFamily="18" charset="2"/>
                <a:cs typeface="Calibri" panose="020F0502020204030204" pitchFamily="34" charset="0"/>
              </a:rPr>
              <a:t>a: </a:t>
            </a:r>
            <a:r>
              <a:rPr lang="fr-FR" sz="2400" b="1" dirty="0">
                <a:latin typeface="+mj-lt"/>
                <a:cs typeface="Calibri" panose="020F0502020204030204" pitchFamily="34" charset="0"/>
              </a:rPr>
              <a:t>paramètre décrivant les différences entre les conditions adiabatiques et isothermes </a:t>
            </a:r>
            <a:r>
              <a:rPr lang="fr-FR" sz="2400" dirty="0">
                <a:latin typeface="+mj-lt"/>
                <a:cs typeface="Calibri" panose="020F0502020204030204" pitchFamily="34" charset="0"/>
              </a:rPr>
              <a:t>(rapport des chaleurs spécifiques, dans l’équation des gaz parfaits) </a:t>
            </a:r>
            <a:endParaRPr lang="fr-FR" sz="2400" dirty="0">
              <a:latin typeface="+mj-lt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7248128" y="5949280"/>
            <a:ext cx="3568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EH</a:t>
            </a:r>
            <a:r>
              <a:rPr lang="fr-FR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adapté de </a:t>
            </a:r>
            <a:r>
              <a:rPr lang="fr-F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Fredberg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JJ </a:t>
            </a:r>
            <a:r>
              <a:rPr lang="fr-FR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</a:t>
            </a:r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Image 8" descr="The image is a blue, white, and gray abstract triangle shape.&#10;&#10;Le contenu généré par l’IA peut être incorrect.">
            <a:extLst>
              <a:ext uri="{FF2B5EF4-FFF2-40B4-BE49-F238E27FC236}">
                <a16:creationId xmlns:a16="http://schemas.microsoft.com/office/drawing/2014/main" id="{8F213D24-68DD-BDEA-94CB-1C675F979A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505" y="196604"/>
            <a:ext cx="1040904" cy="104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078495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1077</Words>
  <Application>Microsoft Office PowerPoint</Application>
  <PresentationFormat>Grand écran</PresentationFormat>
  <Paragraphs>163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1_Thème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ERIC HAZOUARD</dc:creator>
  <cp:lastModifiedBy>Herve</cp:lastModifiedBy>
  <cp:revision>24</cp:revision>
  <dcterms:created xsi:type="dcterms:W3CDTF">2026-08-19T04:50:06Z</dcterms:created>
  <dcterms:modified xsi:type="dcterms:W3CDTF">2026-09-27T11:13:21Z</dcterms:modified>
</cp:coreProperties>
</file>